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handoutMasterIdLst>
    <p:handoutMasterId r:id="rId31"/>
  </p:handoutMasterIdLst>
  <p:sldIdLst>
    <p:sldId id="256" r:id="rId2"/>
    <p:sldId id="356" r:id="rId3"/>
    <p:sldId id="367" r:id="rId4"/>
    <p:sldId id="378" r:id="rId5"/>
    <p:sldId id="375" r:id="rId6"/>
    <p:sldId id="374" r:id="rId7"/>
    <p:sldId id="368" r:id="rId8"/>
    <p:sldId id="369" r:id="rId9"/>
    <p:sldId id="371" r:id="rId10"/>
    <p:sldId id="370" r:id="rId11"/>
    <p:sldId id="376" r:id="rId12"/>
    <p:sldId id="381" r:id="rId13"/>
    <p:sldId id="377" r:id="rId14"/>
    <p:sldId id="351" r:id="rId15"/>
    <p:sldId id="379" r:id="rId16"/>
    <p:sldId id="372" r:id="rId17"/>
    <p:sldId id="355" r:id="rId18"/>
    <p:sldId id="366" r:id="rId19"/>
    <p:sldId id="383" r:id="rId20"/>
    <p:sldId id="386" r:id="rId21"/>
    <p:sldId id="387" r:id="rId22"/>
    <p:sldId id="389" r:id="rId23"/>
    <p:sldId id="385" r:id="rId24"/>
    <p:sldId id="359" r:id="rId25"/>
    <p:sldId id="357" r:id="rId26"/>
    <p:sldId id="360" r:id="rId27"/>
    <p:sldId id="390" r:id="rId28"/>
    <p:sldId id="363" r:id="rId29"/>
  </p:sldIdLst>
  <p:sldSz cx="9144000" cy="5143500" type="screen16x9"/>
  <p:notesSz cx="6808788" cy="9929813"/>
  <p:embeddedFontLst>
    <p:embeddedFont>
      <p:font typeface="Roboto" charset="0"/>
      <p:regular r:id="rId32"/>
      <p:bold r:id="rId33"/>
      <p:italic r:id="rId34"/>
      <p:boldItalic r:id="rId35"/>
    </p:embeddedFont>
    <p:embeddedFont>
      <p:font typeface="Merriweather" charset="0"/>
      <p:regular r:id="rId36"/>
      <p:bold r:id="rId37"/>
      <p:italic r:id="rId38"/>
      <p:boldItalic r:id="rId39"/>
    </p:embeddedFont>
    <p:embeddedFont>
      <p:font typeface="Source Sans Pro" charset="0"/>
      <p:regular r:id="rId40"/>
      <p:bold r:id="rId41"/>
    </p:embeddedFont>
    <p:embeddedFont>
      <p:font typeface="Source Serif Pro" charset="0"/>
      <p:regular r:id="rId42"/>
      <p:bold r:id="rId43"/>
      <p:italic r:id="rId44"/>
      <p:boldItalic r:id="rId45"/>
    </p:embeddedFont>
    <p:embeddedFont>
      <p:font typeface="roboto slab" charset="0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SimSun" pitchFamily="2" charset="-122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Μαρία Βουιδάσκη" initials="Μ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515" autoAdjust="0"/>
    <p:restoredTop sz="94706" autoAdjust="0"/>
  </p:normalViewPr>
  <p:slideViewPr>
    <p:cSldViewPr snapToGrid="0">
      <p:cViewPr varScale="1">
        <p:scale>
          <a:sx n="92" d="100"/>
          <a:sy n="92" d="100"/>
        </p:scale>
        <p:origin x="-1122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-2760" y="-108"/>
      </p:cViewPr>
      <p:guideLst>
        <p:guide orient="horz" pos="3128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5D546-17F1-4382-9903-B02799B24A59}" type="datetimeFigureOut">
              <a:rPr lang="en-US" smtClean="0"/>
              <a:pPr/>
              <a:t>3/12/2024</a:t>
            </a:fld>
            <a:endParaRPr lang="en-GB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56737" y="9431599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1A19A-5672-495E-87FB-12CE506F30F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ikos.gr/tag/%CE%91%CE%9D%CE%97%CE%9B%CE%99%CE%9A%CE%9F%CE%99" TargetMode="External"/><Relationship Id="rId2" Type="http://schemas.openxmlformats.org/officeDocument/2006/relationships/hyperlink" Target="https://www.enikos.gr/tag/%CE%91%CE%9B%CE%9A%CE%9F%CE%9F%CE%9B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tpack.gr/search?search=%CE%B1%CE%BB%CE%BA%CE%BF%CF%8C%CE%BB+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463549" y="112292"/>
            <a:ext cx="8488539" cy="2857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l-GR" sz="2800" b="1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Πρόγραμμα Παρέμβασης Πρόληψης </a:t>
            </a:r>
            <a:br>
              <a:rPr lang="el-GR" sz="2800" b="1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el-GR" sz="2800" b="1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«Αλκοόλ και Νέοι : Η εμπειρία της 7</a:t>
            </a:r>
            <a:r>
              <a:rPr lang="el-GR" sz="2800" b="1" i="1" baseline="30000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ης</a:t>
            </a:r>
            <a:r>
              <a:rPr lang="el-GR" sz="2800" b="1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ΥΠΕ Κρήτης »</a:t>
            </a:r>
            <a:br>
              <a:rPr lang="el-GR" sz="2800" b="1" i="1" dirty="0">
                <a:solidFill>
                  <a:srgbClr val="C00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en-US" sz="2800" b="1" i="1" dirty="0">
                <a:latin typeface="+mj-lt"/>
              </a:rPr>
              <a:t/>
            </a:r>
            <a:br>
              <a:rPr lang="en-US" sz="2800" b="1" i="1" dirty="0">
                <a:latin typeface="+mj-lt"/>
              </a:rPr>
            </a:br>
            <a:r>
              <a:rPr lang="en-US" sz="2400" b="1" i="1" dirty="0">
                <a:latin typeface="+mj-lt"/>
              </a:rPr>
              <a:t/>
            </a:r>
            <a:br>
              <a:rPr lang="en-US" sz="2400" b="1" i="1" dirty="0">
                <a:latin typeface="+mj-lt"/>
              </a:rPr>
            </a:br>
            <a:endParaRPr sz="2400" b="1" i="1" dirty="0">
              <a:latin typeface="+mj-lt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678382" y="3342685"/>
            <a:ext cx="5164283" cy="1541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l-GR" sz="2400" b="1" i="1" dirty="0">
                <a:solidFill>
                  <a:schemeClr val="bg1"/>
                </a:solidFill>
              </a:rPr>
              <a:t>Εύη </a:t>
            </a:r>
            <a:r>
              <a:rPr lang="el-GR" sz="2400" b="1" i="1" dirty="0" err="1">
                <a:solidFill>
                  <a:schemeClr val="bg1"/>
                </a:solidFill>
              </a:rPr>
              <a:t>Γαρεδάκη</a:t>
            </a:r>
            <a:r>
              <a:rPr lang="el-GR" sz="2400" b="1" i="1" dirty="0">
                <a:solidFill>
                  <a:schemeClr val="bg1"/>
                </a:solidFill>
              </a:rPr>
              <a:t/>
            </a:r>
            <a:br>
              <a:rPr lang="el-GR" sz="2400" b="1" i="1" dirty="0">
                <a:solidFill>
                  <a:schemeClr val="bg1"/>
                </a:solidFill>
              </a:rPr>
            </a:br>
            <a:r>
              <a:rPr lang="en-US" sz="2000" b="1" i="1" dirty="0" err="1">
                <a:solidFill>
                  <a:schemeClr val="bg1"/>
                </a:solidFill>
              </a:rPr>
              <a:t>Msc</a:t>
            </a:r>
            <a:r>
              <a:rPr lang="en-US" sz="2000" b="1" i="1" dirty="0">
                <a:solidFill>
                  <a:schemeClr val="bg1"/>
                </a:solidFill>
              </a:rPr>
              <a:t>,</a:t>
            </a:r>
            <a:r>
              <a:rPr lang="el-GR" sz="2000" b="1" i="1" dirty="0">
                <a:solidFill>
                  <a:schemeClr val="bg1"/>
                </a:solidFill>
              </a:rPr>
              <a:t> </a:t>
            </a:r>
            <a:r>
              <a:rPr lang="el-GR" sz="2000" b="1" i="1" dirty="0" err="1">
                <a:solidFill>
                  <a:schemeClr val="bg1"/>
                </a:solidFill>
              </a:rPr>
              <a:t>Πρ</a:t>
            </a:r>
            <a:r>
              <a:rPr lang="el-GR" sz="2000" b="1" i="1" dirty="0">
                <a:solidFill>
                  <a:schemeClr val="bg1"/>
                </a:solidFill>
              </a:rPr>
              <a:t>. Διεύθυνσης Δημόσιας Υγείας</a:t>
            </a:r>
          </a:p>
          <a:p>
            <a:pPr marL="0" lvl="0" indent="0" algn="ctr">
              <a:lnSpc>
                <a:spcPct val="150000"/>
              </a:lnSpc>
            </a:pPr>
            <a:r>
              <a:rPr lang="el-GR" sz="2000" b="1" i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7</a:t>
            </a:r>
            <a:r>
              <a:rPr lang="el-GR" sz="2000" b="1" i="1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ης</a:t>
            </a:r>
            <a:r>
              <a:rPr lang="el-GR" sz="2000" b="1" i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Υ.ΠΕ. Κρήτης</a:t>
            </a:r>
            <a:endParaRPr sz="2000" b="1" i="1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174044" y="191911"/>
            <a:ext cx="62540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</p:txBody>
      </p:sp>
      <p:pic>
        <p:nvPicPr>
          <p:cNvPr id="4" name="Εικόνα 3" descr="Εικόνα που περιέχει κείμενο, γραφιστική, γραφικά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5EC76D0-9752-06E1-8CAB-DBF4F238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937" y="1621025"/>
            <a:ext cx="2415726" cy="1350775"/>
          </a:xfrm>
          <a:prstGeom prst="rect">
            <a:avLst/>
          </a:prstGeom>
        </p:spPr>
      </p:pic>
      <p:pic>
        <p:nvPicPr>
          <p:cNvPr id="10243" name="Εικόνα 7" descr="Γιώργος Νάκης: Μπύρα χωρίς αλκοόλ !! - ByBus Magazine">
            <a:extLst>
              <a:ext uri="{FF2B5EF4-FFF2-40B4-BE49-F238E27FC236}">
                <a16:creationId xmlns:a16="http://schemas.microsoft.com/office/drawing/2014/main" xmlns="" id="{05F51757-B286-3F24-E08F-53817D41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06294">
            <a:off x="205737" y="2895078"/>
            <a:ext cx="2640818" cy="89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E43974C-0C63-48CE-77B4-A98AB76C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75" y="0"/>
            <a:ext cx="8807450" cy="128905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dirty="0">
                <a:solidFill>
                  <a:schemeClr val="lt1"/>
                </a:solidFill>
                <a:sym typeface="Merriweather"/>
              </a:rPr>
              <a:t>   Πανευρωπαϊκή έρευνα  </a:t>
            </a:r>
            <a:r>
              <a:rPr lang="el-GR" dirty="0"/>
              <a:t>ESPAD</a:t>
            </a:r>
            <a:br>
              <a:rPr lang="el-GR" dirty="0"/>
            </a:br>
            <a:r>
              <a:rPr lang="el-GR" dirty="0"/>
              <a:t> Ελλάδα Ερευνητικό Πανεπιστημιακό Ινστιτούτο </a:t>
            </a:r>
            <a:br>
              <a:rPr lang="el-GR" dirty="0"/>
            </a:br>
            <a:r>
              <a:rPr lang="el-GR" dirty="0"/>
              <a:t>Ψυχικής Υγιεινής.</a:t>
            </a:r>
            <a:br>
              <a:rPr lang="el-GR" dirty="0"/>
            </a:b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1BF8CE-29F2-0992-EE92-34FD249F3CC0}"/>
              </a:ext>
            </a:extLst>
          </p:cNvPr>
          <p:cNvSpPr txBox="1"/>
          <p:nvPr/>
        </p:nvSpPr>
        <p:spPr>
          <a:xfrm>
            <a:off x="409575" y="1397000"/>
            <a:ext cx="83248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Σημαντική αύξηση διαχρονικά των παιδιών που ξεκινούν τη χρήση αλκοόλ σε προεφηβική ηλικία (από 12 ετών).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Την τελευταία 5ετία, η υπερβολική κατανάλωση </a:t>
            </a:r>
            <a:r>
              <a:rPr lang="el-GR" dirty="0">
                <a:solidFill>
                  <a:srgbClr val="333333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αλκοόλ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 στον εφηβικό πληθυσμό παρουσιάζει αυξητική τάση, με τους εφήβους να πνίγουν την ανία τους στο ποτό στα χρόνια της πανδημίας.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Τα ποσοστά των </a:t>
            </a:r>
            <a:r>
              <a:rPr lang="el-GR" dirty="0">
                <a:solidFill>
                  <a:srgbClr val="333333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παιδιών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 που μέθυσαν για πρώτη φορά σε ηλικία κάτω των 13 ετών (πρώιμη μέθη) είναι 9</a:t>
            </a:r>
            <a:r>
              <a:rPr lang="el-GR" dirty="0" smtClean="0">
                <a:solidFill>
                  <a:srgbClr val="333333"/>
                </a:solidFill>
                <a:latin typeface="+mn-lt"/>
              </a:rPr>
              <a:t>%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για τα αγόρια και 5% για τα κορίτσια, με κυρίαρχο ποτό στην Ελλάδα το ουίσκι και η βότκα, ενώ στην υπόλοιπη Ευρώπη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,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 η μπίρα.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Το αλκοόλ είναι η πρώτη </a:t>
            </a:r>
            <a:r>
              <a:rPr lang="el-GR" dirty="0" err="1">
                <a:solidFill>
                  <a:srgbClr val="333333"/>
                </a:solidFill>
                <a:latin typeface="+mn-lt"/>
              </a:rPr>
              <a:t>εξαρτησιογόνος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 ουσία που δοκιμάζουν.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Στην Ελλάδα οι έφηβοι ξεκινούν με τα συσκευασμένα αλκοολούχα αναψυκτικά και ακολουθούν τα ποτά με υψηλή περιεκτικότητα σε αλκοόλη (βότκα, ουίσκι), η μπίρα και το κρασί.</a:t>
            </a:r>
          </a:p>
        </p:txBody>
      </p:sp>
    </p:spTree>
    <p:extLst>
      <p:ext uri="{BB962C8B-B14F-4D97-AF65-F5344CB8AC3E}">
        <p14:creationId xmlns:p14="http://schemas.microsoft.com/office/powerpoint/2010/main" xmlns="" val="1261799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b="1" dirty="0">
                <a:solidFill>
                  <a:schemeClr val="bg1"/>
                </a:solidFill>
              </a:rPr>
              <a:t>Πανευρωπαϊκή Έρευνα</a:t>
            </a:r>
            <a:r>
              <a:rPr lang="el-GR" sz="3100" dirty="0">
                <a:solidFill>
                  <a:schemeClr val="bg1"/>
                </a:solidFill>
              </a:rPr>
              <a:t> (Λισαβόνα 2020) 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748145" y="1427822"/>
            <a:ext cx="5985163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 Σε ευρωπαϊκό επίπεδο στο Σχολικό Πληθυσμό για τη χρήση </a:t>
            </a:r>
            <a:r>
              <a:rPr lang="el-GR" dirty="0" err="1">
                <a:solidFill>
                  <a:srgbClr val="333333"/>
                </a:solidFill>
                <a:latin typeface="+mn-lt"/>
              </a:rPr>
              <a:t>εξαρτησιογόνων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 ουσιών και άλλες </a:t>
            </a:r>
            <a:r>
              <a:rPr lang="el-GR" dirty="0" err="1">
                <a:solidFill>
                  <a:srgbClr val="333333"/>
                </a:solidFill>
                <a:latin typeface="+mn-lt"/>
              </a:rPr>
              <a:t>εξαρτητικές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 συμπεριφορές, διαπιστώθηκε ότι υπάρχει υψηλή κατανάλωση αλκοόλ σε 16χρονα άτομα.</a:t>
            </a:r>
          </a:p>
          <a:p>
            <a:pPr>
              <a:lnSpc>
                <a:spcPct val="150000"/>
              </a:lnSpc>
            </a:pPr>
            <a:r>
              <a:rPr lang="el-GR" dirty="0">
                <a:solidFill>
                  <a:srgbClr val="333333"/>
                </a:solidFill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 Το 79% (3 στα 4 άτομα) έχουν ήδη καταναλώσει αλκοόλ από την ηλικία των 16 ετών.</a:t>
            </a:r>
          </a:p>
          <a:p>
            <a:pPr>
              <a:lnSpc>
                <a:spcPct val="150000"/>
              </a:lnSpc>
            </a:pPr>
            <a:endParaRPr lang="el-GR" dirty="0">
              <a:solidFill>
                <a:srgbClr val="333333"/>
              </a:solidFill>
              <a:latin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 Στην  Ελλάδα παρατηρήθηκε ότι η πρόσβαση στο αλκοόλ θεωρείται «εύκολη» μεταξύ των 16χρονων κι η κατανάλωσή του διαδεδομένη. </a:t>
            </a: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333333"/>
                </a:solidFill>
                <a:latin typeface="+mn-lt"/>
              </a:rPr>
              <a:t> </a:t>
            </a:r>
          </a:p>
          <a:p>
            <a:pPr>
              <a:buNone/>
            </a:pPr>
            <a:endParaRPr lang="el-GR" sz="1600" dirty="0">
              <a:solidFill>
                <a:schemeClr val="accent1"/>
              </a:solidFill>
            </a:endParaRPr>
          </a:p>
        </p:txBody>
      </p:sp>
      <p:pic>
        <p:nvPicPr>
          <p:cNvPr id="1026" name="Εικόνα 1" descr="Αλκοόλ: Το καλό, το κακό και το άσχημο - natura n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9611" y="2230582"/>
            <a:ext cx="2124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3288" y="313888"/>
            <a:ext cx="8520600" cy="623700"/>
          </a:xfrm>
        </p:spPr>
        <p:txBody>
          <a:bodyPr/>
          <a:lstStyle/>
          <a:p>
            <a:pPr algn="ctr"/>
            <a:r>
              <a:rPr lang="el-GR" dirty="0"/>
              <a:t>Διαχρονικές τάσεις στην κατανάλωση αλκοόλ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561109" y="1220811"/>
            <a:ext cx="7959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Από το 2015 στο </a:t>
            </a:r>
            <a:r>
              <a:rPr lang="el-GR" b="1" dirty="0">
                <a:solidFill>
                  <a:schemeClr val="tx2">
                    <a:lumMod val="75000"/>
                  </a:schemeClr>
                </a:solidFill>
              </a:rPr>
              <a:t>2019 καταγράφεται μείωση σε όλους τους δείκτες κατανάλωσης αλκοόλ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b="1" dirty="0">
                <a:solidFill>
                  <a:schemeClr val="tx2">
                    <a:lumMod val="75000"/>
                  </a:schemeClr>
                </a:solidFill>
              </a:rPr>
              <a:t>στους 16χρονους μαθητές </a:t>
            </a:r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(Βλ. Γράφημα 30 για τρεις δείκτες).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ο 2019 καταγράφονται τα χαμηλότερα αντίστοιχα ποσοστά της τελευταίας 35ετίας (1984-2019) και στα δύο φύλα.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98" y="2514601"/>
            <a:ext cx="818270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11725" y="654627"/>
            <a:ext cx="8520600" cy="46999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847"/>
            <a:ext cx="9144000" cy="40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4855" y="293106"/>
            <a:ext cx="8364734" cy="623700"/>
          </a:xfrm>
        </p:spPr>
        <p:txBody>
          <a:bodyPr/>
          <a:lstStyle/>
          <a:p>
            <a:pPr algn="ctr"/>
            <a:r>
              <a:rPr lang="el-GR" sz="2800" b="1" dirty="0">
                <a:solidFill>
                  <a:srgbClr val="FFC000"/>
                </a:solidFill>
                <a:latin typeface="+mj-lt"/>
              </a:rPr>
              <a:t>Περιβάλλον κατανάλωσης εφήβων</a:t>
            </a:r>
            <a:endParaRPr lang="en-GB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4294967295"/>
          </p:nvPr>
        </p:nvSpPr>
        <p:spPr>
          <a:xfrm>
            <a:off x="394855" y="1177990"/>
            <a:ext cx="8418364" cy="304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6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endParaRPr lang="el-GR" sz="1600" dirty="0">
              <a:solidFill>
                <a:schemeClr val="accent1"/>
              </a:solidFill>
              <a:latin typeface="+mj-lt"/>
            </a:endParaRPr>
          </a:p>
          <a:p>
            <a:pPr>
              <a:buNone/>
            </a:pPr>
            <a:endParaRPr lang="el-GR" sz="1600" b="1" dirty="0">
              <a:solidFill>
                <a:srgbClr val="FFC000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1600" dirty="0">
                <a:solidFill>
                  <a:schemeClr val="accent1"/>
                </a:solidFill>
                <a:latin typeface="+mj-lt"/>
              </a:rPr>
              <a:t>57,4% Κατανάλωση αλκοόλ σε χώρο διασκέδασης, τουλάχιστον 1 φορά τον τελευταίο μήνα (Ελλάδα 62%)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.</a:t>
            </a:r>
            <a:endParaRPr lang="el-GR" sz="1600" dirty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1600" dirty="0">
                <a:solidFill>
                  <a:srgbClr val="C00000"/>
                </a:solidFill>
                <a:latin typeface="+mj-lt"/>
              </a:rPr>
              <a:t>1</a:t>
            </a:r>
            <a:r>
              <a:rPr lang="el-GR" sz="1600" baseline="30000" dirty="0">
                <a:solidFill>
                  <a:srgbClr val="C00000"/>
                </a:solidFill>
                <a:latin typeface="+mj-lt"/>
              </a:rPr>
              <a:t>η</a:t>
            </a:r>
            <a:r>
              <a:rPr lang="el-GR" sz="1600" dirty="0">
                <a:solidFill>
                  <a:srgbClr val="C00000"/>
                </a:solidFill>
                <a:latin typeface="+mj-lt"/>
              </a:rPr>
              <a:t> η Κρήτη με 35,8% σε αναφορές ότι υπάρχει κάποιο κοντινό τους πρόσωπο που πίνει υπερβολικά (Ελλάδα 32,3%)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.</a:t>
            </a:r>
            <a:endParaRPr lang="el-GR" sz="1600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l-GR" sz="1600" dirty="0">
                <a:solidFill>
                  <a:schemeClr val="accent1"/>
                </a:solidFill>
                <a:latin typeface="+mj-lt"/>
              </a:rPr>
              <a:t>22,2% τον τελευταίο μήνα ήταν συνεπιβάτης σε αυτοκίνητο όπου ο οδηγός έχει πιει (Ελλάδα 17,4%)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.</a:t>
            </a:r>
            <a:endParaRPr lang="es-ES" sz="1600" dirty="0">
              <a:solidFill>
                <a:schemeClr val="accent1"/>
              </a:solidFill>
              <a:latin typeface="+mj-lt"/>
            </a:endParaRPr>
          </a:p>
          <a:p>
            <a:pPr algn="just">
              <a:buNone/>
            </a:pPr>
            <a:endParaRPr lang="en-GB" dirty="0"/>
          </a:p>
        </p:txBody>
      </p:sp>
      <p:sp>
        <p:nvSpPr>
          <p:cNvPr id="4" name="3 - Ορθογώνιο"/>
          <p:cNvSpPr/>
          <p:nvPr/>
        </p:nvSpPr>
        <p:spPr>
          <a:xfrm>
            <a:off x="609600" y="4488874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l-GR" sz="1000" dirty="0">
                <a:latin typeface="+mj-lt"/>
              </a:rPr>
              <a:t>ESPAD. (2019). Πανελλήνια Έρευνα στο Σχολικό Πληθυσμό για τη Χρήση </a:t>
            </a:r>
            <a:r>
              <a:rPr lang="el-GR" sz="1000" dirty="0" err="1">
                <a:latin typeface="+mj-lt"/>
              </a:rPr>
              <a:t>Εξαρτησιογόνων</a:t>
            </a:r>
            <a:r>
              <a:rPr lang="el-GR" sz="1000" dirty="0">
                <a:latin typeface="+mj-lt"/>
              </a:rPr>
              <a:t> Ουσιών &amp; Άλλες </a:t>
            </a:r>
            <a:r>
              <a:rPr lang="el-GR" sz="1000" dirty="0" err="1">
                <a:latin typeface="+mj-lt"/>
              </a:rPr>
              <a:t>Εξαρτητικές</a:t>
            </a:r>
            <a:r>
              <a:rPr lang="el-GR" sz="1000" dirty="0">
                <a:latin typeface="+mj-lt"/>
              </a:rPr>
              <a:t> Συμπεριφορές. </a:t>
            </a:r>
            <a:r>
              <a:rPr lang="el-GR" sz="1000" dirty="0" err="1">
                <a:latin typeface="+mj-lt"/>
              </a:rPr>
              <a:t>Retrieved</a:t>
            </a:r>
            <a:r>
              <a:rPr lang="el-GR" sz="1000" dirty="0">
                <a:latin typeface="+mj-lt"/>
              </a:rPr>
              <a:t> 29 </a:t>
            </a:r>
            <a:r>
              <a:rPr lang="el-GR" sz="1000" dirty="0" err="1">
                <a:latin typeface="+mj-lt"/>
              </a:rPr>
              <a:t>June</a:t>
            </a:r>
            <a:r>
              <a:rPr lang="el-GR" sz="1000" dirty="0">
                <a:latin typeface="+mj-lt"/>
              </a:rPr>
              <a:t> 2022, </a:t>
            </a:r>
            <a:r>
              <a:rPr lang="el-GR" sz="1000" dirty="0" err="1">
                <a:latin typeface="+mj-lt"/>
              </a:rPr>
              <a:t>from</a:t>
            </a:r>
            <a:r>
              <a:rPr lang="el-GR" sz="1000" dirty="0">
                <a:latin typeface="+mj-lt"/>
              </a:rPr>
              <a:t> https://www.epipsi.gr/images/Documents/espad/ekthesi-erevnas-ESPAD-Ellada-2019.pdf</a:t>
            </a:r>
            <a:endParaRPr lang="en-US" sz="1000" dirty="0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90943" y="313888"/>
            <a:ext cx="8520600" cy="6237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Οι νέοι που πίνουν αλκοόλ είναι πιο πιθανό να εμφανίσουν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820882" y="1330037"/>
            <a:ext cx="739832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Διαταραχή της φυσιολογικής ανάπτυξης (ήπατος, οστών, ορμονών, εγκεφάλου κ.α.)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Δηλητηρίαση από αλκοόλ.</a:t>
            </a:r>
            <a:endParaRPr lang="es-ES" dirty="0">
              <a:solidFill>
                <a:schemeClr val="tx1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Σχολικά προβλήματα (απουσίες, χαμηλότεροι βαθμοί κ.α.)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Κοινωνικά προβλήματα ( διαμάχες, έλλειψη συμμετοχής σε δραστηριότητες κ.α.)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Νομικά προβλήματα (σύλληψη για οδήγηση, βία κ.α.)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Ανεπιθύμητη, απρογραμμάτιστη και απροστάτευτη σεξουαλική δραστηριότητα.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Σωματική και σεξουαλική βία 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Αυξημένο κίνδυνο αυτοκτονίας και ανθρωποκτονίας.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Ατυχήματα  και τραυματισμοί σχετίζονται με το αλκοόλ (τροχαία, πνιγμοί, πτώσεις κ.α.)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Κατάχρηση άλλων ουσιών.</a:t>
            </a:r>
            <a:endParaRPr lang="es-ES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                                                                                          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Πηγή 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CDC, 2022)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(NHS, 2018)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A2F33F7-B62F-80CB-3CF5-72302207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roboto slab" pitchFamily="2" charset="0"/>
              </a:rPr>
              <a:t>Κ</a:t>
            </a:r>
            <a:r>
              <a:rPr lang="el-GR" b="0" i="0" dirty="0">
                <a:solidFill>
                  <a:schemeClr val="bg1"/>
                </a:solidFill>
                <a:effectLst/>
                <a:latin typeface="roboto slab" pitchFamily="2" charset="0"/>
              </a:rPr>
              <a:t>λειδί για την αποτελεσματική αντιμετώπιση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2886BF-96F7-F7EC-7963-E1456A73ECDC}"/>
              </a:ext>
            </a:extLst>
          </p:cNvPr>
          <p:cNvSpPr txBox="1"/>
          <p:nvPr/>
        </p:nvSpPr>
        <p:spPr>
          <a:xfrm>
            <a:off x="249382" y="1325136"/>
            <a:ext cx="4478482" cy="36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C000"/>
                </a:solidFill>
                <a:latin typeface="+mn-lt"/>
              </a:rPr>
              <a:t>Σωστή ενημέρωση γονέων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, σχετικά με την επικινδυνότητα της χρήσης αλκοόλ. 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C000"/>
                </a:solidFill>
                <a:latin typeface="+mn-lt"/>
              </a:rPr>
              <a:t>Εκπαίδευση των παιδιών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στο σπίτι και το σχολείο.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Οι γονείς θα πρέπει να γνωρίζουν ότι η δική τους στάση απέναντι στο αλκοόλ αποτελεί πρότυπο συμπεριφοράς που θα αναπτύξει ο έφηβος. 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C000"/>
                </a:solidFill>
                <a:latin typeface="+mn-lt"/>
              </a:rPr>
              <a:t>Στο σχολείο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μεγάλη αποτελεσματικότητα έχουν οι εργασίες στις οποίες οι έφηβοι συμμετέχουν ενεργά και ενημερώνουν συνομηλίκους. 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Ευαισθητοποίηση, γνώση και </a:t>
            </a:r>
            <a:r>
              <a:rPr lang="el-GR" dirty="0">
                <a:solidFill>
                  <a:srgbClr val="FFC000"/>
                </a:solidFill>
                <a:latin typeface="+mn-lt"/>
              </a:rPr>
              <a:t>ενεργός δράση εκπαιδευτικών.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xmlns="" id="{1D861AD8-6BDB-6B06-E99D-3C3191FD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623151"/>
            <a:ext cx="3975100" cy="263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460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124692" y="-1"/>
            <a:ext cx="6826828" cy="123651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/>
            </a:r>
            <a:br>
              <a:rPr lang="el-GR" dirty="0"/>
            </a:br>
            <a:r>
              <a:rPr lang="el-GR" sz="4000" dirty="0"/>
              <a:t>Δράσεις 7</a:t>
            </a:r>
            <a:r>
              <a:rPr lang="el-GR" sz="4000" baseline="30000" dirty="0"/>
              <a:t>ης</a:t>
            </a:r>
            <a:r>
              <a:rPr lang="el-GR" sz="4000" dirty="0"/>
              <a:t> ΥΠΕ. Κρήτης </a:t>
            </a:r>
            <a:br>
              <a:rPr lang="el-GR" sz="4000" dirty="0"/>
            </a:br>
            <a:r>
              <a:rPr lang="el-GR" sz="4000" dirty="0"/>
              <a:t/>
            </a:r>
            <a:br>
              <a:rPr lang="el-GR" sz="4000" dirty="0"/>
            </a:b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  </a:t>
            </a:r>
            <a:endParaRPr lang="en-GB" dirty="0"/>
          </a:p>
        </p:txBody>
      </p:sp>
      <p:sp>
        <p:nvSpPr>
          <p:cNvPr id="5" name="4 - Ορθογώνιο"/>
          <p:cNvSpPr/>
          <p:nvPr/>
        </p:nvSpPr>
        <p:spPr>
          <a:xfrm>
            <a:off x="272364" y="1350775"/>
            <a:ext cx="85992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l-GR" b="1" dirty="0"/>
              <a:t> Πρόγραμμα Εκπαίδευσης:</a:t>
            </a:r>
          </a:p>
          <a:p>
            <a:pPr algn="ctr"/>
            <a:r>
              <a:rPr lang="el-GR" dirty="0">
                <a:solidFill>
                  <a:srgbClr val="FFC000"/>
                </a:solidFill>
              </a:rPr>
              <a:t>«</a:t>
            </a:r>
            <a:r>
              <a:rPr lang="el-GR" b="1" dirty="0">
                <a:solidFill>
                  <a:srgbClr val="FFC000"/>
                </a:solidFill>
              </a:rPr>
              <a:t>Πρώιμη διάγνωση και βραχεία παρέμβαση στις διαταραχές χρήσης αλκοόλ»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algn="ctr"/>
            <a:endParaRPr lang="en-US" b="1" dirty="0"/>
          </a:p>
          <a:p>
            <a:pPr algn="just"/>
            <a:r>
              <a:rPr lang="el-GR" b="1" dirty="0"/>
              <a:t>Κλειστό πρόγραμμα </a:t>
            </a:r>
            <a:r>
              <a:rPr lang="el-GR" dirty="0"/>
              <a:t>μετεκπαίδευσης Επαγγελματιών Υγείας Π.Φ.Υ</a:t>
            </a:r>
            <a:r>
              <a:rPr lang="el-GR" b="1" dirty="0"/>
              <a:t>.</a:t>
            </a:r>
          </a:p>
          <a:p>
            <a:pPr algn="just"/>
            <a:r>
              <a:rPr lang="el-GR" b="1" dirty="0"/>
              <a:t>8</a:t>
            </a:r>
            <a:r>
              <a:rPr lang="en-US" b="1" dirty="0"/>
              <a:t> &amp;</a:t>
            </a:r>
            <a:r>
              <a:rPr lang="el-GR" b="1" dirty="0"/>
              <a:t> 9 Δεκεμβρίου 2016,</a:t>
            </a:r>
            <a:r>
              <a:rPr lang="el-GR" dirty="0"/>
              <a:t> Σύλλογος Στήριξης Εξαρτημένων από το αλκοόλ Ατόμων «Η ΕΠΙΣΤΡΟΦΗ», </a:t>
            </a:r>
            <a:r>
              <a:rPr lang="el-GR" dirty="0" err="1"/>
              <a:t>Αλκοολογικό</a:t>
            </a:r>
            <a:r>
              <a:rPr lang="el-GR" dirty="0"/>
              <a:t> Ιατρείο της Γαστρεντερολογικής Κλινικής ΠΑΓΝΗ και 7η ΥΠΕ Κρήτης.</a:t>
            </a:r>
          </a:p>
          <a:p>
            <a:r>
              <a:rPr lang="el-GR" b="1" dirty="0">
                <a:solidFill>
                  <a:srgbClr val="FFC000"/>
                </a:solidFill>
              </a:rPr>
              <a:t>Σκοπός</a:t>
            </a:r>
            <a:r>
              <a:rPr lang="en-US" b="1" dirty="0">
                <a:solidFill>
                  <a:srgbClr val="FFC000"/>
                </a:solidFill>
              </a:rPr>
              <a:t>:</a:t>
            </a:r>
            <a:endParaRPr lang="el-GR" dirty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l-GR" dirty="0"/>
              <a:t>Η </a:t>
            </a:r>
            <a:r>
              <a:rPr lang="el-GR" b="1" dirty="0"/>
              <a:t>ενημέρωση</a:t>
            </a:r>
            <a:r>
              <a:rPr lang="el-GR" dirty="0"/>
              <a:t> Ιατρών και λοιπών επαγγελματιών υγείας σχετικά με θέματα που αφορούν στην χρήση – κατάχρηση – εξάρτηση από το αλκοόλ. 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Η </a:t>
            </a:r>
            <a:r>
              <a:rPr lang="el-GR" b="1" dirty="0"/>
              <a:t>εκπαίδευσή</a:t>
            </a:r>
            <a:r>
              <a:rPr lang="el-GR" dirty="0"/>
              <a:t> τους για έγκαιρη διάγνωση και παρέμβαση. 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Η ανάπτυξη τεχνικών επικοινωνίας</a:t>
            </a:r>
            <a:r>
              <a:rPr lang="el-GR" dirty="0"/>
              <a:t>, που οδηγούν στην κινητοποίηση των ατόμων με προβληματική χρήση αλκοόλ και των οικογενειών τους (26 επαγγελματίες υγείας).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GB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519545" y="3957956"/>
            <a:ext cx="7968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C000"/>
                </a:solidFill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el-GR" b="1" dirty="0"/>
              <a:t>Διοργάνωση Ημερίδας</a:t>
            </a:r>
            <a:r>
              <a:rPr lang="en-US" b="1" dirty="0"/>
              <a:t>:</a:t>
            </a:r>
          </a:p>
          <a:p>
            <a:pPr algn="ctr"/>
            <a:r>
              <a:rPr lang="el-GR" b="1" dirty="0"/>
              <a:t>  </a:t>
            </a:r>
            <a:r>
              <a:rPr lang="el-GR" b="1" dirty="0">
                <a:solidFill>
                  <a:srgbClr val="FFC000"/>
                </a:solidFill>
              </a:rPr>
              <a:t>«Αλκοόλ: Παράγοντας κοινωνικής επαφής ή ένας ύπουλος εχθρός?»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r>
              <a:rPr lang="en-US" dirty="0"/>
              <a:t>                                              </a:t>
            </a:r>
            <a:r>
              <a:rPr lang="el-GR" b="1" dirty="0"/>
              <a:t>21 Απριλίου 2018,</a:t>
            </a:r>
            <a:r>
              <a:rPr lang="en-US" b="1" dirty="0"/>
              <a:t> </a:t>
            </a:r>
            <a:r>
              <a:rPr lang="el-GR" b="1" dirty="0"/>
              <a:t>Δημαρχείο </a:t>
            </a:r>
            <a:r>
              <a:rPr lang="el-GR" b="1" dirty="0" err="1"/>
              <a:t>Σπηλίου</a:t>
            </a:r>
            <a:r>
              <a:rPr lang="en-US" dirty="0"/>
              <a:t>.</a:t>
            </a:r>
            <a:endParaRPr lang="en-GB" dirty="0"/>
          </a:p>
        </p:txBody>
      </p:sp>
      <p:pic>
        <p:nvPicPr>
          <p:cNvPr id="6" name="Εικόνα 3" descr="Εικόνα που περιέχει κείμενο, γραφιστική, γραφικά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5EC76D0-9752-06E1-8CAB-DBF4F238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274" y="0"/>
            <a:ext cx="2415726" cy="13507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03EA662-E4AB-3308-2F72-9436AD19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Merriweather"/>
              </a:rPr>
              <a:t>Δράσεις της 7</a:t>
            </a:r>
            <a:r>
              <a:rPr kumimoji="0" lang="el-GR" sz="28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Merriweather"/>
              </a:rPr>
              <a:t>ης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Merriweather"/>
              </a:rPr>
              <a:t> ΥΠΕ : ΑΛΚΟΟΛ ΚΑΙ ΝΕΟΙ 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81F388-A74D-5467-686F-5DC1AA4EB125}"/>
              </a:ext>
            </a:extLst>
          </p:cNvPr>
          <p:cNvSpPr txBox="1"/>
          <p:nvPr/>
        </p:nvSpPr>
        <p:spPr>
          <a:xfrm>
            <a:off x="4622800" y="1585020"/>
            <a:ext cx="44259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/>
            </a:r>
            <a:b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03FA2DA-59B7-A610-0D41-67ACFDF56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1504373"/>
            <a:ext cx="2303858" cy="185535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789C3360-407D-A18E-9468-BFFB6F36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3434195"/>
            <a:ext cx="2098962" cy="16105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5A80B5-5256-E189-5B71-8C52466D8574}"/>
              </a:ext>
            </a:extLst>
          </p:cNvPr>
          <p:cNvSpPr txBox="1"/>
          <p:nvPr/>
        </p:nvSpPr>
        <p:spPr>
          <a:xfrm>
            <a:off x="2982190" y="1231085"/>
            <a:ext cx="57357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 algn="just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Διήμερο εκπαιδευτικό σεμινάριο</a:t>
            </a:r>
            <a:r>
              <a:rPr kumimoji="0" lang="el-GR" b="0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lang="el-GR" dirty="0">
                <a:solidFill>
                  <a:srgbClr val="FFC000"/>
                </a:solidFill>
                <a:latin typeface="+mj-lt"/>
              </a:rPr>
              <a:t>επαγγελματιών υγείας </a:t>
            </a:r>
            <a:r>
              <a:rPr lang="el-GR" dirty="0">
                <a:latin typeface="+mj-lt"/>
              </a:rPr>
              <a:t>των ΜΠΦΥ της 7</a:t>
            </a:r>
            <a:r>
              <a:rPr lang="el-GR" baseline="30000" dirty="0">
                <a:latin typeface="+mj-lt"/>
              </a:rPr>
              <a:t>ης</a:t>
            </a:r>
            <a:r>
              <a:rPr lang="el-GR" dirty="0">
                <a:latin typeface="+mj-lt"/>
              </a:rPr>
              <a:t> ΥΠΕ στο Πρόγραμμα «ΑΛΚΟΟΛ ΚΑΙ ΝΕΟΙ».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l-GR" dirty="0">
                <a:latin typeface="+mj-lt"/>
              </a:rPr>
              <a:t> (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12/01/2017 και 20/01/2017</a:t>
            </a:r>
            <a:r>
              <a:rPr lang="el-GR" dirty="0">
                <a:solidFill>
                  <a:srgbClr val="FFC000"/>
                </a:solidFill>
                <a:latin typeface="+mj-lt"/>
              </a:rPr>
              <a:t>,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27 επαγγελματίες υγείας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).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kumimoji="0" lang="el-GR" alt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 </a:t>
            </a:r>
            <a:r>
              <a:rPr lang="el-GR" dirty="0">
                <a:solidFill>
                  <a:srgbClr val="FFC000"/>
                </a:solidFill>
                <a:latin typeface="+mj-lt"/>
              </a:rPr>
              <a:t>Διήμερο εκπαιδευτικό σεμινάριο επαγγελματιών υγείας </a:t>
            </a:r>
            <a:r>
              <a:rPr lang="el-GR" dirty="0">
                <a:latin typeface="+mj-lt"/>
              </a:rPr>
              <a:t>των ΜΠΦΥ της 7</a:t>
            </a:r>
            <a:r>
              <a:rPr lang="el-GR" baseline="30000" dirty="0">
                <a:latin typeface="+mj-lt"/>
              </a:rPr>
              <a:t>ης</a:t>
            </a:r>
            <a:r>
              <a:rPr lang="el-GR" dirty="0">
                <a:latin typeface="+mj-lt"/>
              </a:rPr>
              <a:t> ΥΠΕ στο Πρόγραμμα «ΑΛΚΟΟΛ ΚΑΙ ΝΕΟΙ»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0" lang="el-GR" altLang="el-GR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 </a:t>
            </a:r>
            <a:r>
              <a:rPr lang="el-GR" altLang="el-GR" kern="1200" dirty="0">
                <a:solidFill>
                  <a:prstClr val="black"/>
                </a:solidFill>
                <a:latin typeface="+mj-lt"/>
                <a:ea typeface="+mn-ea"/>
              </a:rPr>
              <a:t>(</a:t>
            </a:r>
            <a:r>
              <a:rPr kumimoji="0" lang="el-GR" altLang="el-GR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28/2  &amp; 7/3 2018,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65 επαγγελματίες  υγείας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). 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C40D2E6D-8C99-ED0A-B835-F47955858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14"/>
          <a:stretch/>
        </p:blipFill>
        <p:spPr>
          <a:xfrm>
            <a:off x="2413762" y="3470563"/>
            <a:ext cx="2107439" cy="15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451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0475" y="58306"/>
            <a:ext cx="8520600" cy="124560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Πανελλήνια Σεμινάρια σε επαγγελματίες υγείας </a:t>
            </a:r>
            <a:br>
              <a:rPr lang="el-GR" dirty="0"/>
            </a:br>
            <a:r>
              <a:rPr lang="el-GR" sz="2700" dirty="0">
                <a:solidFill>
                  <a:srgbClr val="00B0F0"/>
                </a:solidFill>
              </a:rPr>
              <a:t>30-06-2022       167 </a:t>
            </a:r>
            <a:br>
              <a:rPr lang="el-GR" sz="2700" dirty="0">
                <a:solidFill>
                  <a:srgbClr val="00B0F0"/>
                </a:solidFill>
              </a:rPr>
            </a:br>
            <a:r>
              <a:rPr lang="el-GR" sz="2700" dirty="0">
                <a:solidFill>
                  <a:srgbClr val="00B0F0"/>
                </a:solidFill>
              </a:rPr>
              <a:t>28/03/2023         377                                  13/3/2024                                                </a:t>
            </a:r>
            <a:r>
              <a:rPr lang="el-GR" dirty="0"/>
              <a:t>13/3/2023</a:t>
            </a:r>
          </a:p>
        </p:txBody>
      </p:sp>
      <p:pic>
        <p:nvPicPr>
          <p:cNvPr id="3" name="Εικόνα 16">
            <a:extLst>
              <a:ext uri="{FF2B5EF4-FFF2-40B4-BE49-F238E27FC236}">
                <a16:creationId xmlns:a16="http://schemas.microsoft.com/office/drawing/2014/main" xmlns="" id="{83570B16-7D3F-844C-6207-72D5CC244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74" y="1303909"/>
            <a:ext cx="2665673" cy="3817542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φιάλη, ποτό, κατάλογ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9604BE4-4DB2-CA65-B24C-7C655A22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58" y="1303909"/>
            <a:ext cx="2604974" cy="3839591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φιάλη, ποτό, κατάλογ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FB7296B-B635-11F6-F7AD-F0F3A3A1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552" y="1281860"/>
            <a:ext cx="2665673" cy="3839591"/>
          </a:xfrm>
          <a:prstGeom prst="rect">
            <a:avLst/>
          </a:prstGeom>
        </p:spPr>
      </p:pic>
      <p:sp>
        <p:nvSpPr>
          <p:cNvPr id="10" name="Βέλος: Οδοντωτό δεξιό 4">
            <a:extLst>
              <a:ext uri="{FF2B5EF4-FFF2-40B4-BE49-F238E27FC236}">
                <a16:creationId xmlns:a16="http://schemas.microsoft.com/office/drawing/2014/main" xmlns="" id="{A4346C46-9088-5C53-8E34-B5105E6B18E5}"/>
              </a:ext>
            </a:extLst>
          </p:cNvPr>
          <p:cNvSpPr/>
          <p:nvPr/>
        </p:nvSpPr>
        <p:spPr>
          <a:xfrm>
            <a:off x="3226880" y="1018448"/>
            <a:ext cx="247323" cy="171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Βέλος: Οδοντωτό δεξιό 4">
            <a:extLst>
              <a:ext uri="{FF2B5EF4-FFF2-40B4-BE49-F238E27FC236}">
                <a16:creationId xmlns:a16="http://schemas.microsoft.com/office/drawing/2014/main" xmlns="" id="{6D7D09DC-2DDA-F717-4F8D-44D129912E48}"/>
              </a:ext>
            </a:extLst>
          </p:cNvPr>
          <p:cNvSpPr/>
          <p:nvPr/>
        </p:nvSpPr>
        <p:spPr>
          <a:xfrm>
            <a:off x="5310254" y="595382"/>
            <a:ext cx="247323" cy="171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469" y="0"/>
            <a:ext cx="4254722" cy="12263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l-GR" dirty="0">
                <a:latin typeface="+mj-lt"/>
              </a:rPr>
              <a:t>Κατανάλωση αλκοόλ </a:t>
            </a:r>
            <a:br>
              <a:rPr lang="el-GR" dirty="0">
                <a:latin typeface="+mj-lt"/>
              </a:rPr>
            </a:br>
            <a:r>
              <a:rPr lang="el-GR" dirty="0">
                <a:latin typeface="+mj-lt"/>
              </a:rPr>
              <a:t>Πρόβλημα Δημόσιας Υγείας </a:t>
            </a:r>
            <a:endParaRPr lang="en-GB" dirty="0">
              <a:latin typeface="+mj-lt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185082" y="1278299"/>
            <a:ext cx="877592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sz="1600" dirty="0" smtClean="0"/>
          </a:p>
          <a:p>
            <a:pPr algn="ctr"/>
            <a:r>
              <a:rPr lang="el-GR" sz="1600" dirty="0" smtClean="0"/>
              <a:t>Παγκόσμιος </a:t>
            </a:r>
            <a:r>
              <a:rPr lang="el-GR" sz="1600" dirty="0"/>
              <a:t>Οργανισμός Υγείας (Π.Ο.Υ.)</a:t>
            </a:r>
            <a:endParaRPr lang="el-GR" sz="1600" b="1" dirty="0">
              <a:solidFill>
                <a:srgbClr val="FFC000"/>
              </a:solidFill>
            </a:endParaRPr>
          </a:p>
          <a:p>
            <a:pPr algn="just">
              <a:lnSpc>
                <a:spcPct val="150000"/>
              </a:lnSpc>
            </a:pPr>
            <a:endParaRPr lang="el-GR" sz="1600" b="1" dirty="0">
              <a:solidFill>
                <a:srgbClr val="FFC00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1600" b="1" dirty="0">
                <a:solidFill>
                  <a:srgbClr val="FFC000"/>
                </a:solidFill>
              </a:rPr>
              <a:t>Από τους κύριους παράγοντες κινδύνου για την επιβάρυνση της υγείας</a:t>
            </a:r>
            <a:r>
              <a:rPr lang="en-US" sz="1600" b="1" dirty="0">
                <a:solidFill>
                  <a:srgbClr val="FFC000"/>
                </a:solidFill>
              </a:rPr>
              <a:t> </a:t>
            </a:r>
            <a:r>
              <a:rPr lang="el-GR" sz="1600" b="1" dirty="0">
                <a:solidFill>
                  <a:srgbClr val="FFC000"/>
                </a:solidFill>
              </a:rPr>
              <a:t>παγκοσμίως.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1600" b="1" dirty="0">
                <a:solidFill>
                  <a:srgbClr val="FFC000"/>
                </a:solidFill>
              </a:rPr>
              <a:t>Ουσία εξάρτησης,</a:t>
            </a:r>
            <a:r>
              <a:rPr lang="en-US" sz="1600" b="1" dirty="0">
                <a:solidFill>
                  <a:srgbClr val="FFC000"/>
                </a:solidFill>
                <a:sym typeface="Merriweather"/>
              </a:rPr>
              <a:t>T</a:t>
            </a:r>
            <a:r>
              <a:rPr lang="el-GR" sz="1600" b="1" dirty="0">
                <a:solidFill>
                  <a:srgbClr val="FFC000"/>
                </a:solidFill>
                <a:sym typeface="Merriweather"/>
              </a:rPr>
              <a:t>οξική και </a:t>
            </a:r>
            <a:r>
              <a:rPr lang="el-GR" sz="1600" b="1" dirty="0" err="1">
                <a:solidFill>
                  <a:srgbClr val="FFC000"/>
                </a:solidFill>
                <a:sym typeface="Merriweather"/>
              </a:rPr>
              <a:t>ψυχοδραστική</a:t>
            </a:r>
            <a:r>
              <a:rPr lang="el-GR" sz="1600" b="1" dirty="0">
                <a:solidFill>
                  <a:srgbClr val="FFC000"/>
                </a:solidFill>
                <a:sym typeface="Merriweather"/>
              </a:rPr>
              <a:t>.</a:t>
            </a:r>
            <a:endParaRPr lang="en-US" sz="1600" b="1" dirty="0">
              <a:solidFill>
                <a:srgbClr val="FFC00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1600" b="1" dirty="0">
                <a:solidFill>
                  <a:srgbClr val="FFC000"/>
                </a:solidFill>
              </a:rPr>
              <a:t> Βασική αιτία για περισσότερες από 60 ασθένειες και άλλες</a:t>
            </a:r>
            <a:r>
              <a:rPr lang="en-US" sz="1600" b="1" dirty="0">
                <a:solidFill>
                  <a:srgbClr val="FFC000"/>
                </a:solidFill>
              </a:rPr>
              <a:t> </a:t>
            </a:r>
            <a:r>
              <a:rPr lang="el-GR" sz="1600" b="1" dirty="0">
                <a:solidFill>
                  <a:srgbClr val="FFC000"/>
                </a:solidFill>
              </a:rPr>
              <a:t>καταστάσεις που απειλούν την  υγεία (</a:t>
            </a:r>
            <a:r>
              <a:rPr lang="el-GR" sz="1600" b="1" dirty="0" smtClean="0">
                <a:solidFill>
                  <a:srgbClr val="FFC000"/>
                </a:solidFill>
              </a:rPr>
              <a:t>τραυματισμοί </a:t>
            </a:r>
            <a:r>
              <a:rPr lang="el-GR" sz="1600" b="1" dirty="0">
                <a:solidFill>
                  <a:srgbClr val="FFC000"/>
                </a:solidFill>
              </a:rPr>
              <a:t>από ατυχήματα υπό την επήρεια μέθης, ψυχικές διαταραχές/διαταραχές συμπεριφοράς, </a:t>
            </a:r>
            <a:r>
              <a:rPr lang="el-GR" sz="1600" b="1" dirty="0" smtClean="0">
                <a:solidFill>
                  <a:srgbClr val="FFC000"/>
                </a:solidFill>
              </a:rPr>
              <a:t>καρκίνους, </a:t>
            </a:r>
            <a:r>
              <a:rPr lang="el-GR" sz="1600" b="1" dirty="0">
                <a:solidFill>
                  <a:srgbClr val="FFC000"/>
                </a:solidFill>
              </a:rPr>
              <a:t>καρδιαγγειακές παθήσεις, παθήσεις των πνευμόνων και άλλες σοβαρές ασθένειες).</a:t>
            </a:r>
          </a:p>
          <a:p>
            <a:pPr>
              <a:lnSpc>
                <a:spcPct val="150000"/>
              </a:lnSpc>
            </a:pPr>
            <a:endParaRPr lang="el-GR" b="1" dirty="0">
              <a:solidFill>
                <a:srgbClr val="FFC000"/>
              </a:solidFill>
            </a:endParaRPr>
          </a:p>
          <a:p>
            <a:endParaRPr lang="en-GB" dirty="0"/>
          </a:p>
        </p:txBody>
      </p:sp>
      <p:pic>
        <p:nvPicPr>
          <p:cNvPr id="1031" name="Εικόνα 6" descr="Θεραπεία Εξάρτησης από το Αλκοόλ - veresiesclinic.com">
            <a:extLst>
              <a:ext uri="{FF2B5EF4-FFF2-40B4-BE49-F238E27FC236}">
                <a16:creationId xmlns:a16="http://schemas.microsoft.com/office/drawing/2014/main" xmlns="" id="{0437AFC5-56EC-6496-EE58-1868002B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691" y="57150"/>
            <a:ext cx="2726458" cy="11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Βέλος: Οδοντωτό δεξιό 4">
            <a:extLst>
              <a:ext uri="{FF2B5EF4-FFF2-40B4-BE49-F238E27FC236}">
                <a16:creationId xmlns:a16="http://schemas.microsoft.com/office/drawing/2014/main" xmlns="" id="{BFA9B627-6CB5-696A-CCBA-46076FDB10C8}"/>
              </a:ext>
            </a:extLst>
          </p:cNvPr>
          <p:cNvSpPr/>
          <p:nvPr/>
        </p:nvSpPr>
        <p:spPr>
          <a:xfrm>
            <a:off x="6781648" y="1625419"/>
            <a:ext cx="247323" cy="171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5693EC-D992-C293-D843-888F75BC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ΕΒΔΟΜΑΔΑ ΠΡΟΛΗΨΗΣ ΓΙΑ ΤΟ ΑΛΚΟΟΛ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0E048-207B-FB9D-6201-98A0168385E1}"/>
              </a:ext>
            </a:extLst>
          </p:cNvPr>
          <p:cNvSpPr txBox="1"/>
          <p:nvPr/>
        </p:nvSpPr>
        <p:spPr>
          <a:xfrm>
            <a:off x="463584" y="1748418"/>
            <a:ext cx="5294684" cy="276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l-GR" sz="1400" kern="5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Δράση-</a:t>
            </a:r>
            <a:r>
              <a:rPr lang="el-GR" sz="1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παρέμβαση πρωτογενούς πρόληψης της κατανάλωσης αλκοόλ 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στον γενικό πληθυσμό</a:t>
            </a:r>
            <a:r>
              <a:rPr lang="el-GR" sz="1400" kern="5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(2005)</a:t>
            </a:r>
            <a:r>
              <a:rPr lang="el-GR" sz="1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el-GR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Α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ποτελεί </a:t>
            </a:r>
            <a:r>
              <a:rPr lang="el-GR" sz="1400" kern="5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θεσμό για την Κρήτη κάθε άνοιξη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προσελκύοντας όλο και περισσότερους συμμετέχοντες, εθελοντές, συλλόγους και φορείς, μεγιστοποιώντας την </a:t>
            </a:r>
            <a:r>
              <a:rPr lang="el-GR" sz="1400" b="1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ευαισθητοποίηση του κοινού σε θέματα που έχουν σχέση με τα προβλήματα που σχετίζονται με την κατανάλωση αλκοόλ</a:t>
            </a:r>
            <a:r>
              <a:rPr lang="el-GR" sz="1400" kern="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στο σύνολο της κοινωνίας μας.</a:t>
            </a:r>
          </a:p>
        </p:txBody>
      </p:sp>
      <p:pic>
        <p:nvPicPr>
          <p:cNvPr id="6" name="Εικόνα 5" descr="Εικόνα που περιέχει εσωτερικός χώρος, αίθουσα συνεδριάσεων, Συνέδρι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BA5D53F-5110-7353-50D5-4E8BD38A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0" y="2973081"/>
            <a:ext cx="2698750" cy="1905746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άτομο, παπούτσια, τζιν παντελόνι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E13EBA9-56A3-3B15-7E39-2775E8C55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971" y="1290539"/>
            <a:ext cx="2168879" cy="16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87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A13499C-D91A-3A21-4E32-930D175F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9" y="500925"/>
            <a:ext cx="1919631" cy="6237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FFC000"/>
                </a:solidFill>
              </a:rPr>
              <a:t>          ΕΠΑ</a:t>
            </a:r>
          </a:p>
        </p:txBody>
      </p:sp>
      <p:pic>
        <p:nvPicPr>
          <p:cNvPr id="6" name="Εικόνα 5" descr="Εικόνα που περιέχει κείμενο, στιγμιότυπο οθόνης, τοποθεσία web, παράλληλ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472A0D7-31F1-E704-381F-D5326685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0" y="0"/>
            <a:ext cx="3168650" cy="514350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στιγμιότυπο οθόνης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1579D78-B8CE-FC23-88C2-B45FD3CE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35375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54DB3E-FDEA-722D-7179-7A84C6167259}"/>
              </a:ext>
            </a:extLst>
          </p:cNvPr>
          <p:cNvSpPr txBox="1"/>
          <p:nvPr/>
        </p:nvSpPr>
        <p:spPr>
          <a:xfrm>
            <a:off x="3635375" y="1339175"/>
            <a:ext cx="2260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7η Υ.ΠΕ.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Δίκτυο </a:t>
            </a:r>
            <a:r>
              <a:rPr lang="el-G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Αλκοολογίας</a:t>
            </a:r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Κρήτης, </a:t>
            </a:r>
          </a:p>
          <a:p>
            <a:pPr algn="ctr"/>
            <a:r>
              <a:rPr lang="el-G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Αλκοολογικό</a:t>
            </a:r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Ιατρείο </a:t>
            </a:r>
            <a:r>
              <a:rPr lang="el-G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ΠαΓΝΗ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ΚΟΠΑ, </a:t>
            </a:r>
          </a:p>
          <a:p>
            <a:pPr algn="ctr"/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Εργαστήριο </a:t>
            </a:r>
            <a:r>
              <a:rPr lang="el-G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Αλκοολογίας</a:t>
            </a:r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Ιατρικής Σχολής Π.Κ, Σύλλογος Στήριξης Ατόμων με Προβλήματα από το Αλκοόλ «Η Επιστροφή». </a:t>
            </a:r>
            <a:r>
              <a:rPr lang="el-G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el-G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υνδιοργάνωση</a:t>
            </a:r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Περιφέρεια Κρήτης, Δήμοι</a:t>
            </a:r>
          </a:p>
          <a:p>
            <a:pPr algn="ctr"/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el-G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υνεργασία ΚΕΣΑΝ, ΚΕΘΕΑ, Εκπαίδευση.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63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A27ED71-C1AB-F996-1B3F-20877E5D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Εβδομάδα Πρόληψης</a:t>
            </a:r>
          </a:p>
        </p:txBody>
      </p:sp>
      <p:pic>
        <p:nvPicPr>
          <p:cNvPr id="4" name="Εικόνα 3" descr="Εικόνα που περιέχει κείμενο, μουσικό όργανο, σαξόφωνο, μουσική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5014722-A1B9-B37E-0BC8-0EF3C9A7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71" y="2425700"/>
            <a:ext cx="2291846" cy="226060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τιγμιότυπο οθόνης, εξωτερικός χώρος/ύπαιθρος, σιντριβάνι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9782170-FCF1-4185-E3F9-2CD108B3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64223" cy="2178725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γραμματοσειρά, επωνυμί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F6C505B-371A-B017-9F13-A7CB1A31B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223" y="0"/>
            <a:ext cx="2907795" cy="2178725"/>
          </a:xfrm>
          <a:prstGeom prst="rect">
            <a:avLst/>
          </a:prstGeom>
        </p:spPr>
      </p:pic>
      <p:pic>
        <p:nvPicPr>
          <p:cNvPr id="3" name="Picture 5" descr="7η ΥΠΕ Κρήτης: Εβδομάδα Πρόληψης Αλκοόλ 2023 - Newshub.gr">
            <a:extLst>
              <a:ext uri="{FF2B5EF4-FFF2-40B4-BE49-F238E27FC236}">
                <a16:creationId xmlns:a16="http://schemas.microsoft.com/office/drawing/2014/main" xmlns="" id="{CD23164F-61FE-99C9-BD1C-347D311A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2018" y="0"/>
            <a:ext cx="3271982" cy="5143500"/>
          </a:xfrm>
          <a:prstGeom prst="rect">
            <a:avLst/>
          </a:prstGeom>
          <a:noFill/>
        </p:spPr>
      </p:pic>
      <p:pic>
        <p:nvPicPr>
          <p:cNvPr id="5" name="Picture 13" descr="Ηράκλειο: Ηχηρό μήνυμα κατά του αλκοολισμού από μικρούς και μεγάλους σε  εκδηλώσεις ενημέρωσης και πρόληψης (pics) - KritiPress">
            <a:extLst>
              <a:ext uri="{FF2B5EF4-FFF2-40B4-BE49-F238E27FC236}">
                <a16:creationId xmlns:a16="http://schemas.microsoft.com/office/drawing/2014/main" xmlns="" id="{5FFAFAE6-A4B7-BD44-F6F3-C6342D43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2540" y="2233082"/>
            <a:ext cx="2646289" cy="1438420"/>
          </a:xfrm>
          <a:prstGeom prst="rect">
            <a:avLst/>
          </a:prstGeom>
          <a:noFill/>
        </p:spPr>
      </p:pic>
      <p:pic>
        <p:nvPicPr>
          <p:cNvPr id="7" name="Εικόνα 3" descr="Κρήτη: «Εβδομάδα Πρόληψης Αλκοόλ 2023» με την στήριξη της Περιφέρειας  Κρήτης - Newshub.gr">
            <a:extLst>
              <a:ext uri="{FF2B5EF4-FFF2-40B4-BE49-F238E27FC236}">
                <a16:creationId xmlns:a16="http://schemas.microsoft.com/office/drawing/2014/main" xmlns="" id="{79BC33BC-18C4-CCE1-DE72-2B0D1BBF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7224" y="3725718"/>
            <a:ext cx="199512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5909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80813" y="202475"/>
            <a:ext cx="8520600" cy="92215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Τα προβλήματα από το αλκοόλ &amp; η σύγχρονη αντιμετώπιση τους.</a:t>
            </a:r>
          </a:p>
        </p:txBody>
      </p:sp>
      <p:pic>
        <p:nvPicPr>
          <p:cNvPr id="4" name="Picture 11" descr="7ης ΥΠΕ: Στις 10 Μαρτίου η ημερίδα για ''τα προβλήματα από το Αλκοόλ και τη  σύγχρονη αντιμετώπιση τους'' | ekriti.g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2031102"/>
            <a:ext cx="2914650" cy="223520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213100" y="1280904"/>
            <a:ext cx="587375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>
                <a:latin typeface="+mj-lt"/>
              </a:rPr>
              <a:t>Εκπαιδευτικό </a:t>
            </a:r>
            <a:r>
              <a:rPr lang="el-GR" dirty="0" err="1">
                <a:latin typeface="+mj-lt"/>
              </a:rPr>
              <a:t>Workshop</a:t>
            </a:r>
            <a:r>
              <a:rPr lang="el-GR" dirty="0">
                <a:latin typeface="+mj-lt"/>
              </a:rPr>
              <a:t> στην ταξινόμηση – τυπολογία </a:t>
            </a:r>
            <a:r>
              <a:rPr lang="el-GR" dirty="0" err="1">
                <a:latin typeface="+mj-lt"/>
              </a:rPr>
              <a:t>Lesch</a:t>
            </a:r>
            <a:r>
              <a:rPr lang="el-GR" dirty="0">
                <a:latin typeface="+mj-lt"/>
              </a:rPr>
              <a:t>, χρήσιμο κλινικό εργαλείο για την εξατομικευμένη θεραπεία του ασθενή με διαταραχή χρήσης αλκοόλ. </a:t>
            </a:r>
          </a:p>
          <a:p>
            <a:pPr algn="just">
              <a:lnSpc>
                <a:spcPct val="150000"/>
              </a:lnSpc>
            </a:pPr>
            <a:r>
              <a:rPr lang="el-GR" dirty="0">
                <a:latin typeface="+mj-lt"/>
                <a:cs typeface="Times New Roman" panose="02020603050405020304" pitchFamily="18" charset="0"/>
              </a:rPr>
              <a:t>Σ</a:t>
            </a:r>
            <a:r>
              <a:rPr lang="el-GR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υμμετείχαν οι διακεκριμένοι διεθνώς καθηγητές: </a:t>
            </a:r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Otto</a:t>
            </a:r>
            <a:r>
              <a:rPr lang="el-GR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US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Lesch</a:t>
            </a:r>
            <a:r>
              <a:rPr lang="el-G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Professor Emeritus of Psychiatry</a:t>
            </a:r>
            <a:r>
              <a:rPr lang="el-G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Henriette Walter</a:t>
            </a:r>
            <a:r>
              <a:rPr lang="el-G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Professor of Psychiatry</a:t>
            </a:r>
            <a:r>
              <a:rPr lang="el-G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Medical University of 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Vienna</a:t>
            </a:r>
            <a:r>
              <a:rPr lang="el-GR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Στόχος</a:t>
            </a:r>
            <a:r>
              <a:rPr lang="en-US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Η διαμόρφωση </a:t>
            </a:r>
            <a:r>
              <a:rPr lang="el-GR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κοινής γλώσσας επικοινωνίας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, με σκοπό την συντονισμένη δράση υπέρ των ασθενών. Η </a:t>
            </a:r>
            <a:r>
              <a:rPr lang="el-GR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ενδυνάμωση στην τοπική κοινότητα του προστατευτικού</a:t>
            </a:r>
            <a:r>
              <a:rPr lang="en-US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/</a:t>
            </a:r>
            <a:r>
              <a:rPr lang="el-GR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υποστηρικτικού Δικτύου </a:t>
            </a:r>
            <a:r>
              <a:rPr lang="el-GR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Αλκοολογίας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, για την αναβάθμιση των προσφερόμενων υπηρεσιών στα άτομα και τις οικογένειες με προβλήματα που σχετίζονται με το αλκοόλ.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334" y="365843"/>
            <a:ext cx="8520600" cy="623700"/>
          </a:xfrm>
        </p:spPr>
        <p:txBody>
          <a:bodyPr/>
          <a:lstStyle/>
          <a:p>
            <a:r>
              <a:rPr lang="el-GR" dirty="0">
                <a:latin typeface="+mn-lt"/>
              </a:rPr>
              <a:t>Πρόγραμμα Αλκοόλ και Νέοι στα σχολεία  </a:t>
            </a:r>
            <a:endParaRPr lang="en-GB" dirty="0">
              <a:latin typeface="+mn-lt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430767" y="2388198"/>
            <a:ext cx="45360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7" name="Picture 2" descr="http://image.shutterstock.com/z/stock-vector-no-alcohol-for-kids-181250480.jpg"/>
          <p:cNvPicPr>
            <a:picLocks noChangeAspect="1" noChangeArrowheads="1"/>
          </p:cNvPicPr>
          <p:nvPr/>
        </p:nvPicPr>
        <p:blipFill>
          <a:blip r:embed="rId2" cstate="print"/>
          <a:srcRect b="9154"/>
          <a:stretch>
            <a:fillRect/>
          </a:stretch>
        </p:blipFill>
        <p:spPr bwMode="auto">
          <a:xfrm>
            <a:off x="7506199" y="268711"/>
            <a:ext cx="1315683" cy="768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- Ορθογώνιο"/>
          <p:cNvSpPr/>
          <p:nvPr/>
        </p:nvSpPr>
        <p:spPr>
          <a:xfrm>
            <a:off x="540327" y="1434067"/>
            <a:ext cx="81464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ea typeface="Times New Roman"/>
                <a:cs typeface="Times New Roman"/>
              </a:rPr>
              <a:t>Δράσεις ενημέρωσης μαθητών με </a:t>
            </a:r>
            <a:r>
              <a:rPr lang="el-GR" dirty="0">
                <a:solidFill>
                  <a:srgbClr val="C00000"/>
                </a:solidFill>
                <a:ea typeface="Times New Roman"/>
                <a:cs typeface="Times New Roman"/>
              </a:rPr>
              <a:t>βιωματική προσέγγιση</a:t>
            </a:r>
            <a:r>
              <a:rPr lang="el-GR" dirty="0">
                <a:ea typeface="Times New Roman"/>
                <a:cs typeface="Times New Roman"/>
              </a:rPr>
              <a:t> για τις επιβλαβείς συνέπειες της χρήσης αλκοόλ, στις οποίες μπορούν να συμμετάσχουν και γονείς, οι οποίοι ενημερώνονται παράλληλα από τους επαγγελματίες υγείας.</a:t>
            </a:r>
          </a:p>
          <a:p>
            <a:endParaRPr lang="el-GR" b="1" dirty="0">
              <a:solidFill>
                <a:srgbClr val="FFC000"/>
              </a:solidFill>
            </a:endParaRPr>
          </a:p>
          <a:p>
            <a:r>
              <a:rPr lang="el-GR" b="1" dirty="0">
                <a:solidFill>
                  <a:srgbClr val="FFC000"/>
                </a:solidFill>
              </a:rPr>
              <a:t>Ομάδα στόχος</a:t>
            </a:r>
            <a:r>
              <a:rPr lang="el-GR" dirty="0"/>
              <a:t>: Από </a:t>
            </a:r>
            <a:r>
              <a:rPr lang="el-GR" b="1" dirty="0">
                <a:solidFill>
                  <a:srgbClr val="C00000"/>
                </a:solidFill>
              </a:rPr>
              <a:t>Δ΄ Δημοτικού </a:t>
            </a:r>
            <a:r>
              <a:rPr lang="el-GR" b="1" dirty="0">
                <a:solidFill>
                  <a:srgbClr val="C00000"/>
                </a:solidFill>
                <a:sym typeface="Wingdings" pitchFamily="2" charset="2"/>
              </a:rPr>
              <a:t> Λύκειο</a:t>
            </a:r>
            <a:endParaRPr lang="el-GR" b="1" dirty="0">
              <a:solidFill>
                <a:srgbClr val="C00000"/>
              </a:solidFill>
            </a:endParaRPr>
          </a:p>
          <a:p>
            <a:pPr algn="just"/>
            <a:r>
              <a:rPr lang="el-GR" altLang="el-GR" b="1" dirty="0">
                <a:solidFill>
                  <a:srgbClr val="FFC000"/>
                </a:solidFill>
              </a:rPr>
              <a:t>Στόχος</a:t>
            </a:r>
            <a:r>
              <a:rPr lang="el-GR" altLang="el-GR" dirty="0">
                <a:solidFill>
                  <a:srgbClr val="FFC000"/>
                </a:solidFill>
              </a:rPr>
              <a:t>:</a:t>
            </a:r>
            <a:r>
              <a:rPr lang="el-GR" altLang="el-GR" dirty="0"/>
              <a:t> Ε</a:t>
            </a:r>
            <a:r>
              <a:rPr lang="el-GR" dirty="0"/>
              <a:t>νεργοποίηση μαθητών σχετικά με τη χρήση αλκοόλ και τις βλαβερές επιπτώσεις αυτού.</a:t>
            </a:r>
            <a:r>
              <a:rPr lang="el-GR" altLang="el-GR" dirty="0"/>
              <a:t> </a:t>
            </a:r>
          </a:p>
          <a:p>
            <a:pPr algn="just"/>
            <a:endParaRPr lang="el-GR" altLang="el-GR" dirty="0"/>
          </a:p>
          <a:p>
            <a:pPr algn="just"/>
            <a:r>
              <a:rPr lang="el-GR" altLang="el-GR" b="1" dirty="0">
                <a:solidFill>
                  <a:srgbClr val="FFC000"/>
                </a:solidFill>
              </a:rPr>
              <a:t>Τρόπος υλοποίησης</a:t>
            </a:r>
            <a:r>
              <a:rPr lang="el-GR" altLang="el-GR" dirty="0">
                <a:solidFill>
                  <a:srgbClr val="FFC000"/>
                </a:solidFill>
              </a:rPr>
              <a:t>: </a:t>
            </a:r>
            <a:r>
              <a:rPr lang="el-GR" altLang="el-GR" dirty="0"/>
              <a:t>Παρουσιάσεις, ημερίδες, ενημερωτικές συναντήσεις σε σχολικές μονάδες.</a:t>
            </a:r>
          </a:p>
          <a:p>
            <a:pPr algn="ctr"/>
            <a:endParaRPr lang="el-GR" altLang="el-GR" dirty="0"/>
          </a:p>
          <a:p>
            <a:pPr algn="ctr"/>
            <a:r>
              <a:rPr lang="el-GR" altLang="el-GR" dirty="0" smtClean="0">
                <a:solidFill>
                  <a:srgbClr val="C00000"/>
                </a:solidFill>
              </a:rPr>
              <a:t>Δίκτυο </a:t>
            </a:r>
            <a:r>
              <a:rPr lang="el-GR" altLang="el-GR" dirty="0">
                <a:solidFill>
                  <a:srgbClr val="C00000"/>
                </a:solidFill>
              </a:rPr>
              <a:t>Αγωγής Υγείας για το </a:t>
            </a:r>
            <a:r>
              <a:rPr lang="el-GR" altLang="el-GR" dirty="0" smtClean="0">
                <a:solidFill>
                  <a:srgbClr val="C00000"/>
                </a:solidFill>
              </a:rPr>
              <a:t>Αλκοόλ </a:t>
            </a:r>
            <a:r>
              <a:rPr lang="el-GR" altLang="el-GR" dirty="0">
                <a:solidFill>
                  <a:srgbClr val="C00000"/>
                </a:solidFill>
              </a:rPr>
              <a:t>-85</a:t>
            </a:r>
            <a:r>
              <a:rPr lang="en-US" altLang="el-GR" dirty="0">
                <a:solidFill>
                  <a:srgbClr val="C00000"/>
                </a:solidFill>
              </a:rPr>
              <a:t> </a:t>
            </a:r>
            <a:r>
              <a:rPr lang="el-GR" altLang="el-GR" dirty="0">
                <a:solidFill>
                  <a:srgbClr val="C00000"/>
                </a:solidFill>
              </a:rPr>
              <a:t>επαγγελματίες από 28 Μονάδες Υγείας</a:t>
            </a:r>
            <a:r>
              <a:rPr lang="en-US" altLang="el-GR" dirty="0"/>
              <a:t>.</a:t>
            </a:r>
            <a:endParaRPr lang="el-GR" altLang="el-GR" dirty="0"/>
          </a:p>
          <a:p>
            <a:endParaRPr lang="el-GR" b="1" dirty="0">
              <a:solidFill>
                <a:srgbClr val="FFC000"/>
              </a:solidFill>
            </a:endParaRPr>
          </a:p>
          <a:p>
            <a:r>
              <a:rPr lang="el-GR" b="1" dirty="0">
                <a:solidFill>
                  <a:srgbClr val="FFC000"/>
                </a:solidFill>
              </a:rPr>
              <a:t>Εκπαιδευτικό υλικό, από διεπιστημονική ομάδα</a:t>
            </a:r>
            <a:r>
              <a:rPr lang="en-US" b="1" dirty="0">
                <a:solidFill>
                  <a:srgbClr val="FFC000"/>
                </a:solidFill>
              </a:rPr>
              <a:t>:</a:t>
            </a:r>
          </a:p>
          <a:p>
            <a:pPr lvl="1"/>
            <a:r>
              <a:rPr lang="el-GR" dirty="0"/>
              <a:t>Κέντρο Πρόληψης Εξαρτήσεων και Προαγωγής Ψυχοκοινωνικής Υγείας Δήμου Ηρακλείου </a:t>
            </a:r>
          </a:p>
          <a:p>
            <a:pPr lvl="1"/>
            <a:r>
              <a:rPr lang="el-GR" dirty="0"/>
              <a:t>(ΚΕΣΑΝ) (ΟΚΑΝΑ)</a:t>
            </a:r>
            <a:endParaRPr lang="en-US" dirty="0"/>
          </a:p>
          <a:p>
            <a:pPr lvl="1"/>
            <a:r>
              <a:rPr lang="el-GR" dirty="0"/>
              <a:t>ΚΕΘΕΑ ΑΡΙΑΔΝΗ </a:t>
            </a:r>
            <a:endParaRPr lang="en-US" dirty="0"/>
          </a:p>
          <a:p>
            <a:pPr lvl="1"/>
            <a:r>
              <a:rPr lang="el-GR" dirty="0"/>
              <a:t>Δίκτυο </a:t>
            </a:r>
            <a:r>
              <a:rPr lang="el-GR" dirty="0" err="1"/>
              <a:t>Αλκοολογίας</a:t>
            </a:r>
            <a:r>
              <a:rPr lang="el-GR" dirty="0"/>
              <a:t> Κρήτης</a:t>
            </a:r>
            <a:endParaRPr lang="el-GR" alt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2116" y="376234"/>
            <a:ext cx="8520600" cy="623700"/>
          </a:xfrm>
        </p:spPr>
        <p:txBody>
          <a:bodyPr>
            <a:noAutofit/>
          </a:bodyPr>
          <a:lstStyle/>
          <a:p>
            <a:pPr algn="ctr"/>
            <a:r>
              <a:rPr lang="el-GR" sz="3200" dirty="0">
                <a:latin typeface="+mn-lt"/>
              </a:rPr>
              <a:t>Τι πετύχαμε με το πρόγραμμα </a:t>
            </a:r>
            <a:endParaRPr lang="en-GB" sz="3200" dirty="0"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11973" y="1239696"/>
            <a:ext cx="88320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Την εκπαίδευση περίπου </a:t>
            </a:r>
            <a:r>
              <a:rPr lang="el-GR" sz="2000" dirty="0" smtClean="0"/>
              <a:t>1</a:t>
            </a:r>
            <a:r>
              <a:rPr lang="en-US" sz="2000" dirty="0" smtClean="0"/>
              <a:t>5</a:t>
            </a:r>
            <a:r>
              <a:rPr lang="el-GR" sz="2000" dirty="0"/>
              <a:t>.000 μαθητών, εκπαιδευτικών και </a:t>
            </a:r>
            <a:r>
              <a:rPr lang="el-GR" sz="2000" dirty="0" smtClean="0"/>
              <a:t>γονέων ετησίως</a:t>
            </a:r>
            <a:r>
              <a:rPr lang="en-US" sz="2000" dirty="0" smtClean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Την  </a:t>
            </a:r>
            <a:r>
              <a:rPr lang="el-GR" sz="2000" b="1" dirty="0">
                <a:solidFill>
                  <a:srgbClr val="FFC000"/>
                </a:solidFill>
              </a:rPr>
              <a:t>αξιοποίηση</a:t>
            </a:r>
            <a:r>
              <a:rPr lang="el-GR" sz="2000" dirty="0">
                <a:solidFill>
                  <a:srgbClr val="C00000"/>
                </a:solidFill>
              </a:rPr>
              <a:t> </a:t>
            </a:r>
            <a:r>
              <a:rPr lang="el-GR" sz="2000" dirty="0"/>
              <a:t>όλων των διαθέσιμων πόρων</a:t>
            </a:r>
            <a:r>
              <a:rPr lang="en-US" sz="2000" dirty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Τον  </a:t>
            </a:r>
            <a:r>
              <a:rPr lang="el-GR" sz="2000" b="1" dirty="0">
                <a:solidFill>
                  <a:srgbClr val="FFC000"/>
                </a:solidFill>
              </a:rPr>
              <a:t>συντονισμό</a:t>
            </a:r>
            <a:r>
              <a:rPr lang="el-GR" sz="2000" dirty="0"/>
              <a:t> των δράσεων</a:t>
            </a:r>
            <a:r>
              <a:rPr lang="en-US" sz="2000" dirty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Τη δημιουργία και λειτουργία ομάδων εργασίας για την επιστημονική </a:t>
            </a:r>
            <a:r>
              <a:rPr lang="el-GR" sz="2000" b="1" dirty="0">
                <a:solidFill>
                  <a:srgbClr val="FFC000"/>
                </a:solidFill>
              </a:rPr>
              <a:t>τεκμηρίωση</a:t>
            </a:r>
            <a:r>
              <a:rPr lang="el-GR" sz="2000" dirty="0"/>
              <a:t> και διαμόρφωση των προγραμμάτων</a:t>
            </a:r>
            <a:r>
              <a:rPr lang="en-US" sz="2000" dirty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Την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b="1" dirty="0">
                <a:solidFill>
                  <a:srgbClr val="FFC000"/>
                </a:solidFill>
              </a:rPr>
              <a:t>προτυποποίηση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του υλικού των παρεμβάσεων</a:t>
            </a:r>
            <a:r>
              <a:rPr lang="en-US" sz="2000" dirty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/>
              <a:t>Την </a:t>
            </a:r>
            <a:r>
              <a:rPr lang="el-GR" sz="2000" b="1" dirty="0">
                <a:solidFill>
                  <a:srgbClr val="FFC000"/>
                </a:solidFill>
              </a:rPr>
              <a:t>εκπαίδευση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των μελών</a:t>
            </a:r>
            <a:r>
              <a:rPr lang="en-US" sz="2000" dirty="0"/>
              <a:t>.</a:t>
            </a:r>
            <a:r>
              <a:rPr lang="el-GR" sz="2000" dirty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/>
              <a:t> Τη </a:t>
            </a:r>
            <a:r>
              <a:rPr lang="el-GR" sz="2000" b="1" dirty="0">
                <a:solidFill>
                  <a:srgbClr val="FFC000"/>
                </a:solidFill>
              </a:rPr>
              <a:t>συνέργεια</a:t>
            </a:r>
            <a:r>
              <a:rPr lang="el-GR" sz="2000" dirty="0"/>
              <a:t> των επαγγελματιών υγείας,</a:t>
            </a:r>
            <a:r>
              <a:rPr lang="en-US" sz="2000" dirty="0"/>
              <a:t> </a:t>
            </a:r>
            <a:r>
              <a:rPr lang="el-GR" sz="2000" dirty="0"/>
              <a:t>εκπαιδευτικών, μαθητικής κοινότητας και των συλλόγων γονέων </a:t>
            </a:r>
            <a:r>
              <a:rPr lang="en-US" sz="2000" dirty="0"/>
              <a:t>&amp;</a:t>
            </a:r>
            <a:r>
              <a:rPr lang="el-GR" sz="2000" dirty="0"/>
              <a:t> κηδεμόνων των σχολικών μονάδων</a:t>
            </a:r>
            <a:r>
              <a:rPr lang="en-US" sz="2000" dirty="0"/>
              <a:t>.</a:t>
            </a:r>
            <a:endParaRPr lang="el-GR" sz="2000" dirty="0"/>
          </a:p>
          <a:p>
            <a:pPr>
              <a:buFont typeface="Wingdings" pitchFamily="2" charset="2"/>
              <a:buChar char="q"/>
            </a:pPr>
            <a:r>
              <a:rPr lang="el-GR" sz="2000" dirty="0">
                <a:solidFill>
                  <a:schemeClr val="bg2">
                    <a:lumMod val="50000"/>
                  </a:schemeClr>
                </a:solidFill>
              </a:rPr>
              <a:t>Την </a:t>
            </a:r>
            <a:r>
              <a:rPr lang="el-GR" sz="2000" b="1" dirty="0" err="1">
                <a:solidFill>
                  <a:srgbClr val="FFC000"/>
                </a:solidFill>
              </a:rPr>
              <a:t>επαναληψιμότητα</a:t>
            </a:r>
            <a:r>
              <a:rPr lang="el-GR" sz="2000" dirty="0">
                <a:solidFill>
                  <a:srgbClr val="FFC000"/>
                </a:solidFill>
              </a:rPr>
              <a:t> </a:t>
            </a:r>
            <a:r>
              <a:rPr lang="el-GR" sz="2000" dirty="0"/>
              <a:t>των δράσεων</a:t>
            </a:r>
            <a:r>
              <a:rPr lang="en-US" sz="2000" dirty="0"/>
              <a:t>.</a:t>
            </a:r>
            <a:endParaRPr lang="el-GR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11725" y="355452"/>
            <a:ext cx="8520600" cy="623700"/>
          </a:xfrm>
        </p:spPr>
        <p:txBody>
          <a:bodyPr>
            <a:noAutofit/>
          </a:bodyPr>
          <a:lstStyle/>
          <a:p>
            <a:pPr algn="ctr"/>
            <a:r>
              <a:rPr lang="el-GR" sz="3200" dirty="0">
                <a:latin typeface="+mn-lt"/>
              </a:rPr>
              <a:t>Τι πετύχαμε με το πρόγραμμα </a:t>
            </a:r>
            <a:endParaRPr lang="en-GB" sz="3200" dirty="0">
              <a:latin typeface="+mn-lt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877114" y="1393604"/>
            <a:ext cx="7202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400" dirty="0"/>
              <a:t>Την </a:t>
            </a:r>
            <a:r>
              <a:rPr lang="el-GR" sz="2400" b="1" dirty="0" err="1">
                <a:solidFill>
                  <a:srgbClr val="FFC000"/>
                </a:solidFill>
              </a:rPr>
              <a:t>τομεοποίηση</a:t>
            </a:r>
            <a:r>
              <a:rPr lang="el-GR" sz="2400" dirty="0"/>
              <a:t> των σχολικών μονάδων ανά μονάδα υγείας αναφοράς.</a:t>
            </a:r>
          </a:p>
          <a:p>
            <a:pPr>
              <a:buFont typeface="Wingdings" pitchFamily="2" charset="2"/>
              <a:buChar char="q"/>
            </a:pPr>
            <a:r>
              <a:rPr lang="el-GR" sz="2400" dirty="0"/>
              <a:t>Την </a:t>
            </a: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b="1" dirty="0">
                <a:solidFill>
                  <a:srgbClr val="FFC000"/>
                </a:solidFill>
              </a:rPr>
              <a:t>ευαισθητοποίηση</a:t>
            </a: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dirty="0"/>
              <a:t>των εκπαιδευτικών σε θέματα υγείας. </a:t>
            </a:r>
          </a:p>
          <a:p>
            <a:pPr>
              <a:buFont typeface="Wingdings" pitchFamily="2" charset="2"/>
              <a:buChar char="q"/>
            </a:pPr>
            <a:r>
              <a:rPr lang="el-GR" sz="2400" dirty="0"/>
              <a:t>Την  ανάδειξη του </a:t>
            </a:r>
            <a:r>
              <a:rPr lang="el-GR" sz="2400" b="1" dirty="0">
                <a:solidFill>
                  <a:srgbClr val="FFC000"/>
                </a:solidFill>
              </a:rPr>
              <a:t>ρόλου</a:t>
            </a: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dirty="0"/>
              <a:t>των επαγγελματιών υγείας σε θέματα δημόσιας υγείας.</a:t>
            </a:r>
          </a:p>
          <a:p>
            <a:pPr>
              <a:buFont typeface="Wingdings" pitchFamily="2" charset="2"/>
              <a:buChar char="q"/>
            </a:pPr>
            <a:r>
              <a:rPr lang="el-GR" sz="2400" dirty="0"/>
              <a:t>Την στόχευση στις </a:t>
            </a:r>
            <a:r>
              <a:rPr lang="el-GR" sz="2400" b="1" dirty="0">
                <a:solidFill>
                  <a:srgbClr val="FFC000"/>
                </a:solidFill>
              </a:rPr>
              <a:t>ανάγκες</a:t>
            </a: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b="1" dirty="0">
                <a:solidFill>
                  <a:srgbClr val="FFC000"/>
                </a:solidFill>
              </a:rPr>
              <a:t>υγείας</a:t>
            </a: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dirty="0"/>
              <a:t>της κοινότητας.</a:t>
            </a:r>
          </a:p>
          <a:p>
            <a:pPr>
              <a:buFont typeface="Wingdings" pitchFamily="2" charset="2"/>
              <a:buChar char="q"/>
            </a:pPr>
            <a:r>
              <a:rPr lang="el-GR" sz="2400" dirty="0"/>
              <a:t>Τη </a:t>
            </a:r>
            <a:r>
              <a:rPr lang="el-GR" sz="2400" b="1" dirty="0">
                <a:solidFill>
                  <a:srgbClr val="FFC000"/>
                </a:solidFill>
              </a:rPr>
              <a:t>δικτύωση</a:t>
            </a:r>
            <a:r>
              <a:rPr lang="el-GR" sz="2400" dirty="0"/>
              <a:t> των μονάδων μεταξύ τους.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130DA1B-6448-FCFE-00C4-0B3CC6C7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25" y="81824"/>
            <a:ext cx="8520600" cy="118817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b="1" dirty="0">
                <a:solidFill>
                  <a:srgbClr val="FFC000"/>
                </a:solidFill>
              </a:rPr>
              <a:t>Ενώνουμε τις δυνάμεις μας </a:t>
            </a:r>
            <a:br>
              <a:rPr lang="el-GR" sz="4000" b="1" dirty="0">
                <a:solidFill>
                  <a:srgbClr val="FFC000"/>
                </a:solidFill>
              </a:rPr>
            </a:br>
            <a:r>
              <a:rPr lang="el-GR" sz="4000" b="1" dirty="0">
                <a:solidFill>
                  <a:srgbClr val="FFC000"/>
                </a:solidFill>
              </a:rPr>
              <a:t>για πιο υγιείς πληθυσμούς! </a:t>
            </a:r>
            <a:r>
              <a:rPr lang="el-GR" sz="2800" b="1" dirty="0">
                <a:solidFill>
                  <a:srgbClr val="FFC000"/>
                </a:solidFill>
              </a:rPr>
              <a:t/>
            </a:r>
            <a:br>
              <a:rPr lang="el-GR" sz="2800" b="1" dirty="0">
                <a:solidFill>
                  <a:srgbClr val="FFC000"/>
                </a:solidFill>
              </a:rPr>
            </a:br>
            <a:endParaRPr lang="el-GR" dirty="0"/>
          </a:p>
        </p:txBody>
      </p:sp>
      <p:pic>
        <p:nvPicPr>
          <p:cNvPr id="3" name="Picture 2" descr="Τα χέρια ενωμένα Φωτογραφίες Αρχείου, Royalty Free Τα χέρια ενωμένα Εικόνες  | Depositphotos®">
            <a:extLst>
              <a:ext uri="{FF2B5EF4-FFF2-40B4-BE49-F238E27FC236}">
                <a16:creationId xmlns:a16="http://schemas.microsoft.com/office/drawing/2014/main" xmlns="" id="{1931B107-836C-1A36-817F-1B6B3BE6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6981" y="1499588"/>
            <a:ext cx="4416137" cy="3350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480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66257" y="135082"/>
            <a:ext cx="5164282" cy="286846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+mn-lt"/>
              </a:rPr>
              <a:t>Σας ευχαριστώ πολύ </a:t>
            </a:r>
          </a:p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+mn-lt"/>
              </a:rPr>
              <a:t>για την προσοχή σας!</a:t>
            </a:r>
          </a:p>
          <a:p>
            <a:pPr algn="ctr"/>
            <a:endParaRPr lang="el-GR" sz="2800" b="1" dirty="0">
              <a:solidFill>
                <a:srgbClr val="FFC000"/>
              </a:solidFill>
              <a:latin typeface="+mn-lt"/>
            </a:endParaRPr>
          </a:p>
          <a:p>
            <a:pPr algn="ctr"/>
            <a:r>
              <a:rPr lang="el-GR" sz="2800" b="1" dirty="0">
                <a:solidFill>
                  <a:srgbClr val="FFC000"/>
                </a:solidFill>
                <a:latin typeface="+mn-lt"/>
              </a:rPr>
              <a:t>Εύη Γαρεδάκη </a:t>
            </a:r>
          </a:p>
          <a:p>
            <a:pPr algn="ctr"/>
            <a:r>
              <a:rPr lang="el-GR" sz="2400" b="1" i="1" dirty="0" err="1">
                <a:solidFill>
                  <a:srgbClr val="FFC000"/>
                </a:solidFill>
                <a:latin typeface="+mn-lt"/>
              </a:rPr>
              <a:t>Πρ</a:t>
            </a:r>
            <a:r>
              <a:rPr lang="el-GR" sz="2400" b="1" i="1" dirty="0">
                <a:solidFill>
                  <a:srgbClr val="FFC000"/>
                </a:solidFill>
                <a:latin typeface="+mn-lt"/>
              </a:rPr>
              <a:t>. Δ/</a:t>
            </a:r>
            <a:r>
              <a:rPr lang="el-GR" sz="2400" b="1" i="1" dirty="0" err="1">
                <a:solidFill>
                  <a:srgbClr val="FFC000"/>
                </a:solidFill>
                <a:latin typeface="+mn-lt"/>
              </a:rPr>
              <a:t>νσης</a:t>
            </a:r>
            <a:r>
              <a:rPr lang="el-GR" sz="2400" b="1" i="1" dirty="0">
                <a:solidFill>
                  <a:srgbClr val="FFC000"/>
                </a:solidFill>
                <a:latin typeface="+mn-lt"/>
              </a:rPr>
              <a:t> Δημόσιας Υγείας</a:t>
            </a:r>
            <a:r>
              <a:rPr lang="el-GR" sz="2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en-GB" sz="2400" b="1" i="1" dirty="0">
              <a:solidFill>
                <a:schemeClr val="accent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5486400" y="3788415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Διοικητής</a:t>
            </a:r>
            <a:r>
              <a:rPr lang="en-US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:</a:t>
            </a:r>
            <a:r>
              <a:rPr lang="el-GR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</a:p>
          <a:p>
            <a:pPr lvl="0" algn="just"/>
            <a:r>
              <a:rPr lang="el-GR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Παπαβασιλείου Νεκτάριος</a:t>
            </a:r>
            <a:endParaRPr lang="en-US" sz="1800" b="1" i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lvl="0" algn="just"/>
            <a:r>
              <a:rPr lang="el-GR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Υποδιοικητής</a:t>
            </a:r>
            <a:r>
              <a:rPr lang="en-US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:</a:t>
            </a:r>
            <a:endParaRPr lang="el-GR" sz="1800" b="1" i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lvl="0" algn="just"/>
            <a:r>
              <a:rPr lang="el-GR" sz="1800" b="1" i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Αγαπίου Δημήτρης</a:t>
            </a:r>
          </a:p>
        </p:txBody>
      </p:sp>
      <p:pic>
        <p:nvPicPr>
          <p:cNvPr id="6" name="Εικόνα 3" descr="Εικόνα που περιέχει κείμενο, γραφιστική, γραφικά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5EC76D0-9752-06E1-8CAB-DBF4F238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27" y="3875809"/>
            <a:ext cx="2296391" cy="1267691"/>
          </a:xfrm>
          <a:prstGeom prst="rect">
            <a:avLst/>
          </a:prstGeom>
        </p:spPr>
      </p:pic>
      <p:pic>
        <p:nvPicPr>
          <p:cNvPr id="8198" name="Picture 6" descr="Διακοσμητικά Sticks Λουλούδια - An-agap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7346" y="166255"/>
            <a:ext cx="2275609" cy="1901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9FEA7BA-8AE8-7F40-6739-375CBAE5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5" y="234950"/>
            <a:ext cx="8520600" cy="889675"/>
          </a:xfrm>
        </p:spPr>
        <p:txBody>
          <a:bodyPr/>
          <a:lstStyle/>
          <a:p>
            <a:pPr algn="ctr"/>
            <a:r>
              <a:rPr lang="el-GR" dirty="0" smtClean="0"/>
              <a:t>Η</a:t>
            </a:r>
            <a:r>
              <a:rPr lang="el-GR" dirty="0" smtClean="0"/>
              <a:t> χρήση </a:t>
            </a:r>
            <a:r>
              <a:rPr lang="el-GR" dirty="0"/>
              <a:t>αλκοόλ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BFC358-9D60-C15A-1937-89991542F104}"/>
              </a:ext>
            </a:extLst>
          </p:cNvPr>
          <p:cNvSpPr txBox="1"/>
          <p:nvPr/>
        </p:nvSpPr>
        <p:spPr>
          <a:xfrm>
            <a:off x="363682" y="1280904"/>
            <a:ext cx="8156862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rgbClr val="FFC000"/>
                </a:solidFill>
              </a:rPr>
              <a:t>Επηρεάζει</a:t>
            </a:r>
            <a:r>
              <a:rPr lang="el-GR" b="1" dirty="0"/>
              <a:t> </a:t>
            </a:r>
            <a:r>
              <a:rPr lang="el-GR" dirty="0"/>
              <a:t>πολλούς από τους</a:t>
            </a:r>
            <a:r>
              <a:rPr lang="el-GR" b="1" dirty="0"/>
              <a:t> </a:t>
            </a:r>
            <a:r>
              <a:rPr lang="el-GR" b="1" dirty="0">
                <a:solidFill>
                  <a:srgbClr val="FFC000"/>
                </a:solidFill>
              </a:rPr>
              <a:t>Στόχους Βιώσιμης Ανάπτυξης του Ο.Η.Ε</a:t>
            </a:r>
            <a:r>
              <a:rPr lang="el-GR" dirty="0"/>
              <a:t>. συμπεριλαμβανομένων εκείνων που αφορούν στην υγεία μητέρων και παιδιών, τις μολυσματικές ασθένειες (Σύνδρομο Επίκτητης Ανοσοποιητικής Ανεπάρκειας -H.I.V./AIDS, ηπατίτιδα, φυματίωση), τις μη μεταδοτικές </a:t>
            </a:r>
            <a:r>
              <a:rPr lang="el-GR" dirty="0" smtClean="0"/>
              <a:t>ασθένειες, την </a:t>
            </a:r>
            <a:r>
              <a:rPr lang="el-GR" dirty="0"/>
              <a:t>ψυχική υγεία, τους τραυματισμούς και τις δηλητηριάσεις. </a:t>
            </a:r>
            <a:endParaRPr lang="en-US" dirty="0"/>
          </a:p>
          <a:p>
            <a:pPr marL="285750" indent="-285750"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rgbClr val="FFC000"/>
                </a:solidFill>
              </a:rPr>
              <a:t>Επιβαρύνει </a:t>
            </a:r>
            <a:r>
              <a:rPr lang="el-GR" dirty="0"/>
              <a:t>σημαντικά το</a:t>
            </a:r>
            <a:r>
              <a:rPr lang="el-GR" b="1" dirty="0"/>
              <a:t> </a:t>
            </a:r>
            <a:r>
              <a:rPr lang="el-GR" b="1" dirty="0">
                <a:solidFill>
                  <a:srgbClr val="FFC000"/>
                </a:solidFill>
              </a:rPr>
              <a:t>επίπεδο νοσηρότητας </a:t>
            </a:r>
            <a:r>
              <a:rPr lang="el-GR" dirty="0"/>
              <a:t>του πληθυσμού παγκοσμίως.</a:t>
            </a:r>
            <a:endParaRPr lang="en-US" dirty="0"/>
          </a:p>
          <a:p>
            <a:pPr marL="285750" indent="-285750" algn="just">
              <a:lnSpc>
                <a:spcPct val="150000"/>
              </a:lnSpc>
            </a:pPr>
            <a:endParaRPr lang="el-GR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1" dirty="0">
                <a:solidFill>
                  <a:srgbClr val="FFC000"/>
                </a:solidFill>
              </a:rPr>
              <a:t>Αναδεικνύεται</a:t>
            </a:r>
            <a:r>
              <a:rPr lang="el-GR" dirty="0"/>
              <a:t> </a:t>
            </a:r>
            <a:r>
              <a:rPr lang="el-GR" b="1" dirty="0">
                <a:solidFill>
                  <a:srgbClr val="FFC000"/>
                </a:solidFill>
              </a:rPr>
              <a:t>ως ο έβδομος παράγοντας κινδύνου </a:t>
            </a:r>
            <a:r>
              <a:rPr lang="el-GR" dirty="0"/>
              <a:t>για πρόωρο θάνατο και αναπηρίες, ενώ 107 εκατομμύρια άνθρωποι υποφέρουν από διαταραχές χρήσης αλκοόλ, παγκοσμίως.</a:t>
            </a:r>
            <a:endParaRPr lang="en-US" dirty="0"/>
          </a:p>
          <a:p>
            <a:pPr marL="285750" indent="-285750" algn="just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      </a:t>
            </a:r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5184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5080" y="293107"/>
            <a:ext cx="8520600" cy="623700"/>
          </a:xfrm>
        </p:spPr>
        <p:txBody>
          <a:bodyPr>
            <a:noAutofit/>
          </a:bodyPr>
          <a:lstStyle/>
          <a:p>
            <a:pPr algn="ctr"/>
            <a:r>
              <a:rPr lang="el-GR" sz="3200" dirty="0"/>
              <a:t>Σε παγκόσμιο επίπεδο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509155" y="1361210"/>
            <a:ext cx="7928264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>
                <a:solidFill>
                  <a:srgbClr val="252525"/>
                </a:solidFill>
                <a:latin typeface="+mj-lt"/>
              </a:rPr>
              <a:t>Συνολικά, η επιβλαβής χρήση αλκοόλ ευθύνεται για </a:t>
            </a:r>
            <a:endParaRPr lang="en-US" b="1" dirty="0">
              <a:solidFill>
                <a:srgbClr val="252525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rgbClr val="252525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solidFill>
                  <a:srgbClr val="252525"/>
                </a:solidFill>
                <a:latin typeface="+mj-lt"/>
              </a:rPr>
              <a:t>T</a:t>
            </a:r>
            <a:r>
              <a:rPr lang="el-GR" b="1" dirty="0">
                <a:solidFill>
                  <a:srgbClr val="252525"/>
                </a:solidFill>
                <a:latin typeface="+mj-lt"/>
              </a:rPr>
              <a:t>ο 5,1% της παγκόσμιας επιβάρυνσης των ασθενειών.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>
                <a:solidFill>
                  <a:srgbClr val="252525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252525"/>
                </a:solidFill>
                <a:latin typeface="+mj-lt"/>
              </a:rPr>
              <a:t>T</a:t>
            </a:r>
            <a:r>
              <a:rPr lang="el-GR" b="1" dirty="0">
                <a:solidFill>
                  <a:srgbClr val="252525"/>
                </a:solidFill>
                <a:latin typeface="+mj-lt"/>
              </a:rPr>
              <a:t>ο 7,1% και το 2,2% </a:t>
            </a:r>
            <a:r>
              <a:rPr lang="el-GR" dirty="0">
                <a:solidFill>
                  <a:srgbClr val="252525"/>
                </a:solidFill>
                <a:latin typeface="+mj-lt"/>
              </a:rPr>
              <a:t>επιβάρυνσης ασθενειών για τους άνδρες και τις γυναίκες αντίστοιχα.</a:t>
            </a:r>
          </a:p>
          <a:p>
            <a:pPr algn="just">
              <a:lnSpc>
                <a:spcPct val="150000"/>
              </a:lnSpc>
            </a:pPr>
            <a:endParaRPr lang="el-GR" dirty="0" smtClean="0">
              <a:solidFill>
                <a:srgbClr val="252525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l-GR" dirty="0" smtClean="0">
                <a:solidFill>
                  <a:srgbClr val="252525"/>
                </a:solidFill>
                <a:latin typeface="+mj-lt"/>
              </a:rPr>
              <a:t>Κ</a:t>
            </a:r>
            <a:r>
              <a:rPr lang="el-GR" dirty="0" smtClean="0">
                <a:solidFill>
                  <a:srgbClr val="252525"/>
                </a:solidFill>
                <a:latin typeface="+mj-lt"/>
              </a:rPr>
              <a:t>ύριος παράγοντας </a:t>
            </a:r>
            <a:r>
              <a:rPr lang="el-GR" dirty="0">
                <a:solidFill>
                  <a:srgbClr val="252525"/>
                </a:solidFill>
                <a:latin typeface="+mj-lt"/>
              </a:rPr>
              <a:t>κινδύνου </a:t>
            </a:r>
            <a:r>
              <a:rPr lang="el-GR" b="1" dirty="0">
                <a:solidFill>
                  <a:srgbClr val="252525"/>
                </a:solidFill>
                <a:latin typeface="+mj-lt"/>
              </a:rPr>
              <a:t>για πρόωρη θνησιμότητα και αναπηρία </a:t>
            </a:r>
            <a:r>
              <a:rPr lang="el-GR" b="1" dirty="0" smtClean="0">
                <a:solidFill>
                  <a:srgbClr val="252525"/>
                </a:solidFill>
                <a:latin typeface="+mj-lt"/>
              </a:rPr>
              <a:t>ατόμων ηλικίας </a:t>
            </a:r>
            <a:r>
              <a:rPr lang="el-GR" b="1" dirty="0">
                <a:solidFill>
                  <a:srgbClr val="252525"/>
                </a:solidFill>
                <a:latin typeface="+mj-lt"/>
              </a:rPr>
              <a:t>15 έως 49 ετών</a:t>
            </a:r>
            <a:r>
              <a:rPr lang="el-GR" dirty="0">
                <a:solidFill>
                  <a:srgbClr val="252525"/>
                </a:solidFill>
                <a:latin typeface="+mj-lt"/>
              </a:rPr>
              <a:t>, αντιπροσωπεύοντας το 10% όλων των θανάτων σε αυτήν την ηλικιακή ομάδα. </a:t>
            </a:r>
            <a:r>
              <a:rPr lang="el-GR" dirty="0" smtClean="0">
                <a:solidFill>
                  <a:srgbClr val="252525"/>
                </a:solidFill>
                <a:latin typeface="+mj-lt"/>
              </a:rPr>
              <a:t>(</a:t>
            </a:r>
            <a:r>
              <a:rPr lang="el-GR" dirty="0">
                <a:solidFill>
                  <a:srgbClr val="252525"/>
                </a:solidFill>
                <a:latin typeface="+mj-lt"/>
              </a:rPr>
              <a:t>Πηγή : </a:t>
            </a:r>
            <a:r>
              <a:rPr lang="es-ES" dirty="0">
                <a:solidFill>
                  <a:srgbClr val="252525"/>
                </a:solidFill>
                <a:latin typeface="+mj-lt"/>
              </a:rPr>
              <a:t>WHO, 2021</a:t>
            </a:r>
            <a:r>
              <a:rPr lang="el-GR" dirty="0">
                <a:solidFill>
                  <a:srgbClr val="252525"/>
                </a:solidFill>
                <a:latin typeface="+mj-lt"/>
              </a:rPr>
              <a:t>)</a:t>
            </a:r>
            <a:r>
              <a:rPr lang="el-GR" b="1" dirty="0"/>
              <a:t> </a:t>
            </a:r>
            <a:endParaRPr lang="en-US" b="1" dirty="0"/>
          </a:p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FFC000"/>
                </a:solidFill>
              </a:rPr>
              <a:t>Υψηλό κόστος για την κοινωνία και το σύστημα υγειονομικής περίθαλψης </a:t>
            </a:r>
          </a:p>
          <a:p>
            <a:pPr algn="ctr">
              <a:lnSpc>
                <a:spcPct val="150000"/>
              </a:lnSpc>
            </a:pPr>
            <a:r>
              <a:rPr lang="el-GR" sz="1600" b="1" dirty="0">
                <a:solidFill>
                  <a:srgbClr val="FFC000"/>
                </a:solidFill>
              </a:rPr>
              <a:t>σε ευρωπαϊκό και διεθνές επίπεδο.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endParaRPr lang="el-GR" dirty="0">
              <a:solidFill>
                <a:srgbClr val="252525"/>
              </a:solidFill>
              <a:latin typeface="+mj-lt"/>
            </a:endParaRPr>
          </a:p>
        </p:txBody>
      </p:sp>
      <p:sp>
        <p:nvSpPr>
          <p:cNvPr id="4" name="Βέλος: Οδοντωτό δεξιό 4">
            <a:extLst>
              <a:ext uri="{FF2B5EF4-FFF2-40B4-BE49-F238E27FC236}">
                <a16:creationId xmlns:a16="http://schemas.microsoft.com/office/drawing/2014/main" xmlns="" id="{D81284E5-50D3-C286-EEDB-481C69CF6520}"/>
              </a:ext>
            </a:extLst>
          </p:cNvPr>
          <p:cNvSpPr/>
          <p:nvPr/>
        </p:nvSpPr>
        <p:spPr>
          <a:xfrm>
            <a:off x="6792039" y="1485719"/>
            <a:ext cx="247323" cy="171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4ACAA7A-4E0E-416B-592B-D1D6D6FC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101600"/>
            <a:ext cx="8877300" cy="137795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100" dirty="0"/>
              <a:t>ΠΟΥ: Στην Ευρώπη, μόνο το 21% των γυναικών γνωρίζει τη σύνδεση ανάμεσα σε αλκοόλ και </a:t>
            </a:r>
            <a:r>
              <a:rPr lang="el-GR" sz="3100" dirty="0" smtClean="0"/>
              <a:t>καρκίνο </a:t>
            </a:r>
            <a:r>
              <a:rPr lang="el-GR" sz="3100" dirty="0"/>
              <a:t>στήθους</a:t>
            </a:r>
            <a:r>
              <a:rPr lang="el-GR" b="1" i="0" dirty="0">
                <a:solidFill>
                  <a:srgbClr val="002065"/>
                </a:solidFill>
                <a:effectLst/>
                <a:latin typeface="Source Sans Pro" panose="020B0503030403020204" pitchFamily="34" charset="0"/>
              </a:rPr>
              <a:t/>
            </a:r>
            <a:br>
              <a:rPr lang="el-GR" b="1" i="0" dirty="0">
                <a:solidFill>
                  <a:srgbClr val="002065"/>
                </a:solidFill>
                <a:effectLst/>
                <a:latin typeface="Source Sans Pro" panose="020B0503030403020204" pitchFamily="34" charset="0"/>
              </a:rPr>
            </a:b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1E233E-9010-817D-72C7-6DE1E061E605}"/>
              </a:ext>
            </a:extLst>
          </p:cNvPr>
          <p:cNvSpPr txBox="1"/>
          <p:nvPr/>
        </p:nvSpPr>
        <p:spPr>
          <a:xfrm>
            <a:off x="482600" y="1276350"/>
            <a:ext cx="81788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</a:pP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el-GR" b="0" i="0" dirty="0">
                <a:solidFill>
                  <a:srgbClr val="FFC000"/>
                </a:solidFill>
                <a:effectLst/>
                <a:latin typeface="+mn-lt"/>
              </a:rPr>
              <a:t>Η έκθεση αφορά τη Γερμανία, Αυστρία, Βέλγιο, Ισπανία, Εσθονία, Γαλλία, Ιρλανδία, Λετονία, Λιθουανία, Νορβηγία, Ολλανδία, Πορτογαλία, Σλοβενία και Σουηδία. </a:t>
            </a:r>
            <a:endParaRPr lang="el-GR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Για τις γυναίκες στην Ευρώπη, ο καρκίνος του στήθους είναι ο κύριος καρκίνος που προκαλείται από το αλκοόλ, αποτελώντας </a:t>
            </a:r>
            <a:r>
              <a:rPr lang="el-GR" b="1" i="0" dirty="0">
                <a:solidFill>
                  <a:srgbClr val="333333"/>
                </a:solidFill>
                <a:effectLst/>
                <a:latin typeface="+mn-lt"/>
              </a:rPr>
              <a:t>το 66% όλων των περιπτώσεων καρκίνου που αποδίδονται </a:t>
            </a:r>
            <a:r>
              <a:rPr lang="el-GR" b="1" i="0" dirty="0" smtClean="0">
                <a:solidFill>
                  <a:srgbClr val="333333"/>
                </a:solidFill>
                <a:effectLst/>
                <a:latin typeface="+mn-lt"/>
              </a:rPr>
              <a:t>σε αυτό. </a:t>
            </a:r>
            <a:endParaRPr lang="el-GR" b="1" i="0" dirty="0">
              <a:solidFill>
                <a:srgbClr val="333333"/>
              </a:solidFill>
              <a:effectLst/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Περισσότερες από τις μισές περιπτώσεις καρκίνου του στήθους που αποδίδονται στο αλκοόλ στην Ευρώπη, δεν οφείλονται σε υπερβολική </a:t>
            </a:r>
            <a:r>
              <a:rPr lang="el-GR" b="0" i="0" dirty="0" smtClean="0">
                <a:solidFill>
                  <a:srgbClr val="333333"/>
                </a:solidFill>
                <a:effectLst/>
                <a:latin typeface="+mn-lt"/>
              </a:rPr>
              <a:t>κατανάλωση.</a:t>
            </a:r>
            <a:endParaRPr lang="el-GR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Περίπου το ένα τρίτο των νέων περιπτώσεων τον χρόνο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οφείλονται</a:t>
            </a:r>
          </a:p>
          <a:p>
            <a:pPr marL="285750" indent="-285750" algn="just">
              <a:lnSpc>
                <a:spcPct val="150000"/>
              </a:lnSpc>
            </a:pP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      σε κατανάλωση που ισοδυναμεί </a:t>
            </a:r>
            <a:r>
              <a:rPr lang="el-GR" b="0" i="0" dirty="0" smtClean="0">
                <a:solidFill>
                  <a:srgbClr val="333333"/>
                </a:solidFill>
                <a:effectLst/>
                <a:latin typeface="+mn-lt"/>
              </a:rPr>
              <a:t>μόλις με </a:t>
            </a:r>
            <a:r>
              <a:rPr lang="el-GR" b="0" i="0" dirty="0">
                <a:solidFill>
                  <a:srgbClr val="333333"/>
                </a:solidFill>
                <a:effectLst/>
                <a:latin typeface="+mn-lt"/>
              </a:rPr>
              <a:t>δύο ποτηράκια κρασί την ημέρα</a:t>
            </a:r>
            <a:r>
              <a:rPr lang="el-GR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l-GR" dirty="0"/>
          </a:p>
        </p:txBody>
      </p:sp>
      <p:pic>
        <p:nvPicPr>
          <p:cNvPr id="9218" name="Picture 2" descr="Drink Responsibly: Celebrating Alcohol Awareness Month At Work">
            <a:extLst>
              <a:ext uri="{FF2B5EF4-FFF2-40B4-BE49-F238E27FC236}">
                <a16:creationId xmlns:a16="http://schemas.microsoft.com/office/drawing/2014/main" xmlns="" id="{38FDA429-7EF5-2472-9EF2-08E7456B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573475"/>
            <a:ext cx="22098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75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15D6597-987A-CE9A-B093-6F46ECEA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Μειωμένη η κατανάλωση αλκοόλ στην Ελλάδα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E3FAD4-5742-6150-5203-604E25A5FE94}"/>
              </a:ext>
            </a:extLst>
          </p:cNvPr>
          <p:cNvSpPr txBox="1"/>
          <p:nvPr/>
        </p:nvSpPr>
        <p:spPr>
          <a:xfrm>
            <a:off x="454025" y="1275318"/>
            <a:ext cx="8235950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Στη χώρα μας, η κατανάλωση 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αλκοόλ 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παραμένει αρκετά πάνω από το μέσο όρο διεθνώς, αλλά ακολουθεί πτωτική τάση (The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Η Ελλάδα κατατάσσεται στις χώρες της ΕΕ-27, με εν γένει χαμηλή κατανάλωση αλκοόλ και χαμηλή συχνότητα υψηλής περιστασιακής πόσης (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episodic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Το 2030 προβλέπεται  περαιτέρω μείωση κατανάλωσης (σε 8,5 λίτρα έναντι 7,6 λίτρων παγκοσμίως).</a:t>
            </a:r>
          </a:p>
          <a:p>
            <a:pPr algn="ctr">
              <a:lnSpc>
                <a:spcPct val="150000"/>
              </a:lnSpc>
            </a:pPr>
            <a:r>
              <a:rPr lang="el-G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Ωστόσο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Όσον αφορά όσους κάνουν βαριά κατανάλωση αλκοόλ έστω μια φορά το μήνα, το ποσοστό στην Ελλάδα εμφανίζει μικρή μείωση: από 21% το 1990 (και για τα δύο φύλα) έπεσε στο 18% το 2017, </a:t>
            </a:r>
          </a:p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ενώ αναμένεται να παραμείνει σταθερό έως το 2030.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40943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9868C3F-D3F0-F94D-9AC6-7EBD16A4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174"/>
            <a:ext cx="8520600" cy="93417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Μελέτη Ο.Ο.Σ.Α. </a:t>
            </a:r>
            <a:br>
              <a:rPr lang="el-GR" dirty="0"/>
            </a:br>
            <a:r>
              <a:rPr lang="el-GR" sz="2000" i="1" dirty="0"/>
              <a:t>Δημοσίευση 19 Μαΐου 2021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33C956-53D4-F0B8-4244-BEB717E55C55}"/>
              </a:ext>
            </a:extLst>
          </p:cNvPr>
          <p:cNvSpPr txBox="1"/>
          <p:nvPr/>
        </p:nvSpPr>
        <p:spPr>
          <a:xfrm>
            <a:off x="356150" y="1153392"/>
            <a:ext cx="85206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endParaRPr lang="el-GR" b="1" dirty="0">
              <a:solidFill>
                <a:srgbClr val="FFC000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Στην Ελλάδα, το ποσοστό υπερβολικής περιστασιακής κατανάλωσης αλκοόλ (</a:t>
            </a:r>
            <a:r>
              <a:rPr lang="el-GR" dirty="0" err="1">
                <a:solidFill>
                  <a:srgbClr val="333333"/>
                </a:solidFill>
                <a:latin typeface="+mn-lt"/>
              </a:rPr>
              <a:t>binge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 </a:t>
            </a:r>
            <a:r>
              <a:rPr lang="el-GR" dirty="0" err="1">
                <a:solidFill>
                  <a:srgbClr val="333333"/>
                </a:solidFill>
                <a:latin typeface="+mn-lt"/>
              </a:rPr>
              <a:t>drinking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) ανέρχεται </a:t>
            </a:r>
            <a:r>
              <a:rPr lang="el-GR" dirty="0">
                <a:solidFill>
                  <a:srgbClr val="FFC000"/>
                </a:solidFill>
                <a:latin typeface="+mn-lt"/>
              </a:rPr>
              <a:t>στο 23,6%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(όταν ο μέσος όρος των χωρών Ο.Ο.Σ.Α είναι 30%)</a:t>
            </a:r>
          </a:p>
          <a:p>
            <a:pPr marL="285750" indent="-285750" algn="just"/>
            <a:r>
              <a:rPr lang="el-GR" dirty="0">
                <a:solidFill>
                  <a:srgbClr val="333333"/>
                </a:solidFill>
                <a:latin typeface="+mn-lt"/>
              </a:rPr>
              <a:t>      μια φορά το μήνα, ο Έλληνας καταναλώνει το 25% της φιάλης ενός αλκοολούχου ποτού ή </a:t>
            </a:r>
          </a:p>
          <a:p>
            <a:pPr algn="ctr"/>
            <a:r>
              <a:rPr lang="el-GR" dirty="0">
                <a:solidFill>
                  <a:srgbClr val="333333"/>
                </a:solidFill>
                <a:latin typeface="+mn-lt"/>
              </a:rPr>
              <a:t>       το 80% της φιάλης κρασιού ή 1,5 λίτρα μπίρας. </a:t>
            </a:r>
          </a:p>
          <a:p>
            <a:pPr algn="just"/>
            <a:endParaRPr lang="el-GR" dirty="0">
              <a:solidFill>
                <a:srgbClr val="333333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Ο μέσος Έλληνας (άνω των 15 ετών) φαίνεται πως καταναλώνει περίπου </a:t>
            </a:r>
            <a:r>
              <a:rPr lang="el-GR" dirty="0">
                <a:solidFill>
                  <a:srgbClr val="FFC000"/>
                </a:solidFill>
                <a:latin typeface="+mn-lt"/>
              </a:rPr>
              <a:t>10,2 λίτρα καθαρού αλκοόλ τον χρόνο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, (αντιστοιχεί σε 0,7 φιάλης αλκοολούχου ποτού/2,1 φιάλες κρασιού/3,9 λίτρα μπίρας ανά εβδομάδα).</a:t>
            </a:r>
          </a:p>
          <a:p>
            <a:pPr algn="just"/>
            <a:endParaRPr lang="el-GR" dirty="0">
              <a:solidFill>
                <a:srgbClr val="333333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Οι άνδρες φαίνεται πως καταναλώνουν σχεδόν 4 φορές περισσότερο αλκοόλ σε σχέση με τις </a:t>
            </a:r>
            <a:r>
              <a:rPr lang="el-GR" dirty="0" smtClean="0">
                <a:solidFill>
                  <a:srgbClr val="333333"/>
                </a:solidFill>
                <a:latin typeface="+mn-lt"/>
              </a:rPr>
              <a:t>γυναίκες, με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τις γυναίκες υψηλού μορφωτικού </a:t>
            </a:r>
            <a:r>
              <a:rPr lang="el-GR" dirty="0" smtClean="0">
                <a:solidFill>
                  <a:srgbClr val="333333"/>
                </a:solidFill>
                <a:latin typeface="+mn-lt"/>
              </a:rPr>
              <a:t>επιπέδου </a:t>
            </a:r>
            <a:r>
              <a:rPr lang="el-GR" dirty="0">
                <a:solidFill>
                  <a:srgbClr val="333333"/>
                </a:solidFill>
                <a:latin typeface="+mn-lt"/>
              </a:rPr>
              <a:t>να είναι 64% πιο πιθανό να καταναλώσουν περιστασιακά μεγάλη ποσότητα αλκοόλ.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l-GR" dirty="0">
              <a:solidFill>
                <a:srgbClr val="33333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FC000"/>
                </a:solidFill>
                <a:latin typeface="+mn-lt"/>
              </a:rPr>
              <a:t>Οι έφηβοι </a:t>
            </a:r>
            <a:r>
              <a:rPr lang="el-GR" b="1" dirty="0">
                <a:solidFill>
                  <a:srgbClr val="333333"/>
                </a:solidFill>
                <a:latin typeface="+mn-lt"/>
              </a:rPr>
              <a:t>(15 ετών), το 17% των κοριτσιών και το 22% των αγοριών έχουν μεθύσει τουλάχιστον δύο φορές στη ζωή τους.  </a:t>
            </a:r>
          </a:p>
          <a:p>
            <a:endParaRPr lang="el-GR" dirty="0"/>
          </a:p>
        </p:txBody>
      </p:sp>
      <p:sp>
        <p:nvSpPr>
          <p:cNvPr id="5" name="Βέλος: Οδοντωτό δεξιό 5">
            <a:extLst>
              <a:ext uri="{FF2B5EF4-FFF2-40B4-BE49-F238E27FC236}">
                <a16:creationId xmlns:a16="http://schemas.microsoft.com/office/drawing/2014/main" xmlns="" id="{5AD00BE1-4E65-97D7-2CC5-636E021543B9}"/>
              </a:ext>
            </a:extLst>
          </p:cNvPr>
          <p:cNvSpPr/>
          <p:nvPr/>
        </p:nvSpPr>
        <p:spPr>
          <a:xfrm>
            <a:off x="6612505" y="1636387"/>
            <a:ext cx="247323" cy="17145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1773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909F20F-C3DE-0C5B-F9D2-07F29B28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latin typeface="Source Serif Pro" panose="02040603050405020204" pitchFamily="18" charset="0"/>
              </a:rPr>
              <a:t>Οργανισμός Οικονομικής Συνεργασίας και Ανάπτυξης</a:t>
            </a:r>
            <a:endParaRPr lang="el-G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FC56A78-E346-484E-4E8D-26FF88B2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58900"/>
            <a:ext cx="54864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554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ADE6F1A-D64F-3822-B0BF-49B9A6BF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5" y="265975"/>
            <a:ext cx="8520600" cy="623700"/>
          </a:xfrm>
        </p:spPr>
        <p:txBody>
          <a:bodyPr/>
          <a:lstStyle/>
          <a:p>
            <a:pPr algn="ctr"/>
            <a:r>
              <a:rPr lang="el-GR" dirty="0"/>
              <a:t> Ανήλικοι-Αλκοόλ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D7B352-115D-9A46-4475-16BD42EA3C80}"/>
              </a:ext>
            </a:extLst>
          </p:cNvPr>
          <p:cNvSpPr txBox="1"/>
          <p:nvPr/>
        </p:nvSpPr>
        <p:spPr>
          <a:xfrm>
            <a:off x="216475" y="1246991"/>
            <a:ext cx="8571925" cy="36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Την πρωτιά στην κατανάλωση αλκοόλ στους ανήλικους κρατούν η Βουλγαρία, νήσος Μαν, Ηνωμένο Βασίλειο, Λετονία, Αυστρία και Δανία, ενώ τη χαμηλότερη μέση κατανάλωση έχουν η Αρμενία και Κύπρος.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Οι έφηβοι στη χώρα μας πίνουν σε εβδομαδιαία βάση, αλλά δεν μεθούν τόσο συχνά όσο στην Αγγλία. 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Στη Μεγάλη Βρετανία περισσότερα από 10.000 παιδιά καταλήγουν ετησίως στο νοσοκομείο εξαιτίας του ποτού.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333333"/>
                </a:solidFill>
                <a:latin typeface="+mn-lt"/>
              </a:rPr>
              <a:t>Στην Ελλάδα τέτοια ακραία φαινόμενα δεν είναι συχνά.  </a:t>
            </a:r>
          </a:p>
          <a:p>
            <a:pPr algn="ctr">
              <a:lnSpc>
                <a:spcPct val="150000"/>
              </a:lnSpc>
            </a:pPr>
            <a:r>
              <a:rPr lang="el-GR" b="1" dirty="0">
                <a:solidFill>
                  <a:srgbClr val="FFC000"/>
                </a:solidFill>
                <a:latin typeface="+mn-lt"/>
              </a:rPr>
              <a:t>Ωστόσο, </a:t>
            </a:r>
          </a:p>
          <a:p>
            <a:pPr algn="ctr">
              <a:lnSpc>
                <a:spcPct val="150000"/>
              </a:lnSpc>
            </a:pPr>
            <a:r>
              <a:rPr lang="el-GR" b="1" dirty="0">
                <a:solidFill>
                  <a:srgbClr val="333333"/>
                </a:solidFill>
                <a:latin typeface="+mn-lt"/>
              </a:rPr>
              <a:t>θλιβερές ειδήσεις καταγράφουν αύξηση, καθώς αφορούν απώλειες νέων ατόμων, με τις κύριες αιτίες θανάτου να μη σχετίζονται με νοσήματα, αλλά με συμπεριφορές υψηλού κινδύνου και σε ατυχήματα λόγω χρήσης αλκοόλ.</a:t>
            </a:r>
          </a:p>
        </p:txBody>
      </p:sp>
    </p:spTree>
    <p:extLst>
      <p:ext uri="{BB962C8B-B14F-4D97-AF65-F5344CB8AC3E}">
        <p14:creationId xmlns:p14="http://schemas.microsoft.com/office/powerpoint/2010/main" xmlns="" val="1508644419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2236</TotalTime>
  <Words>1671</Words>
  <Application>Microsoft Office PowerPoint</Application>
  <PresentationFormat>Προβολή στην οθόνη (16:9)</PresentationFormat>
  <Paragraphs>189</Paragraphs>
  <Slides>28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9" baseType="lpstr">
      <vt:lpstr>Arial</vt:lpstr>
      <vt:lpstr>Roboto</vt:lpstr>
      <vt:lpstr>Merriweather</vt:lpstr>
      <vt:lpstr>Wingdings</vt:lpstr>
      <vt:lpstr>Source Sans Pro</vt:lpstr>
      <vt:lpstr>Source Serif Pro</vt:lpstr>
      <vt:lpstr>roboto slab</vt:lpstr>
      <vt:lpstr>Calibri</vt:lpstr>
      <vt:lpstr>SimSun</vt:lpstr>
      <vt:lpstr>Times New Roman</vt:lpstr>
      <vt:lpstr>Paradigm</vt:lpstr>
      <vt:lpstr>Πρόγραμμα Παρέμβασης Πρόληψης  «Αλκοόλ και Νέοι : Η εμπειρία της 7ης ΥΠΕ Κρήτης »   </vt:lpstr>
      <vt:lpstr>Κατανάλωση αλκοόλ  Πρόβλημα Δημόσιας Υγείας </vt:lpstr>
      <vt:lpstr>Η χρήση αλκοόλ</vt:lpstr>
      <vt:lpstr>Σε παγκόσμιο επίπεδο</vt:lpstr>
      <vt:lpstr>ΠΟΥ: Στην Ευρώπη, μόνο το 21% των γυναικών γνωρίζει τη σύνδεση ανάμεσα σε αλκοόλ και καρκίνο στήθους </vt:lpstr>
      <vt:lpstr>Μειωμένη η κατανάλωση αλκοόλ στην Ελλάδα</vt:lpstr>
      <vt:lpstr>Μελέτη Ο.Ο.Σ.Α.  Δημοσίευση 19 Μαΐου 2021 </vt:lpstr>
      <vt:lpstr>Οργανισμός Οικονομικής Συνεργασίας και Ανάπτυξης</vt:lpstr>
      <vt:lpstr> Ανήλικοι-Αλκοόλ</vt:lpstr>
      <vt:lpstr>   Πανευρωπαϊκή έρευνα  ESPAD  Ελλάδα Ερευνητικό Πανεπιστημιακό Ινστιτούτο  Ψυχικής Υγιεινής. </vt:lpstr>
      <vt:lpstr>Πανευρωπαϊκή Έρευνα (Λισαβόνα 2020) </vt:lpstr>
      <vt:lpstr>Διαχρονικές τάσεις στην κατανάλωση αλκοόλ</vt:lpstr>
      <vt:lpstr>Διαφάνεια 13</vt:lpstr>
      <vt:lpstr>Περιβάλλον κατανάλωσης εφήβων</vt:lpstr>
      <vt:lpstr>Οι νέοι που πίνουν αλκοόλ είναι πιο πιθανό να εμφανίσουν</vt:lpstr>
      <vt:lpstr>Κλειδί για την αποτελεσματική αντιμετώπιση</vt:lpstr>
      <vt:lpstr> Δράσεις 7ης ΥΠΕ. Κρήτης       </vt:lpstr>
      <vt:lpstr>Δράσεις της 7ης ΥΠΕ : ΑΛΚΟΟΛ ΚΑΙ ΝΕΟΙ  </vt:lpstr>
      <vt:lpstr>Πανελλήνια Σεμινάρια σε επαγγελματίες υγείας  30-06-2022       167  28/03/2023         377                                  13/3/2024                                                13/3/2023</vt:lpstr>
      <vt:lpstr>ΕΒΔΟΜΑΔΑ ΠΡΟΛΗΨΗΣ ΓΙΑ ΤΟ ΑΛΚΟΟΛ</vt:lpstr>
      <vt:lpstr>          ΕΠΑ</vt:lpstr>
      <vt:lpstr>Εβδομάδα Πρόληψης</vt:lpstr>
      <vt:lpstr>Τα προβλήματα από το αλκοόλ &amp; η σύγχρονη αντιμετώπιση τους.</vt:lpstr>
      <vt:lpstr>Πρόγραμμα Αλκοόλ και Νέοι στα σχολεία  </vt:lpstr>
      <vt:lpstr>Τι πετύχαμε με το πρόγραμμα </vt:lpstr>
      <vt:lpstr>Τι πετύχαμε με το πρόγραμμα </vt:lpstr>
      <vt:lpstr>Ενώνουμε τις δυνάμεις μας  για πιο υγιείς πληθυσμούς!  </vt:lpstr>
      <vt:lpstr>Διαφάνεια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αντίκτυπος των συμπτωμάτων του αιματολογικού καρκίνου στην ποιότητα ζωής των ασθενών: ο καίριος ρόλος των νοσηλευτών</dc:title>
  <dc:creator>Ελευθερια Τσαγκαρακη</dc:creator>
  <cp:lastModifiedBy>Έυη</cp:lastModifiedBy>
  <cp:revision>471</cp:revision>
  <cp:lastPrinted>2024-03-12T14:25:46Z</cp:lastPrinted>
  <dcterms:modified xsi:type="dcterms:W3CDTF">2024-03-12T19:58:00Z</dcterms:modified>
</cp:coreProperties>
</file>